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10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34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37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4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39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0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38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36.xml.rels" ContentType="application/vnd.openxmlformats-package.relationships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.xml" ContentType="application/vnd.openxmlformats-officedocument.presentationml.notesSlide+xml"/>
  <Override PartName="/ppt/_rels/presentation.xml.rels" ContentType="application/vnd.openxmlformats-package.relationships+xml"/>
  <Override PartName="/ppt/media/image27.png" ContentType="image/png"/>
  <Override PartName="/ppt/media/image22.png" ContentType="image/png"/>
  <Override PartName="/ppt/media/image24.jpeg" ContentType="image/jpeg"/>
  <Override PartName="/ppt/media/image21.jpeg" ContentType="image/jpeg"/>
  <Override PartName="/ppt/media/image29.png" ContentType="image/png"/>
  <Override PartName="/ppt/media/image19.png" ContentType="image/png"/>
  <Override PartName="/ppt/media/image20.jpeg" ContentType="image/jpeg"/>
  <Override PartName="/ppt/media/image18.jpeg" ContentType="image/jpeg"/>
  <Override PartName="/ppt/media/image26.png" ContentType="image/png"/>
  <Override PartName="/ppt/media/image17.jpeg" ContentType="image/jpeg"/>
  <Override PartName="/ppt/media/image16.png" ContentType="image/png"/>
  <Override PartName="/ppt/media/image15.jpeg" ContentType="image/jpeg"/>
  <Override PartName="/ppt/media/image14.jpeg" ContentType="image/jpeg"/>
  <Override PartName="/ppt/media/image1.jpeg" ContentType="image/jpeg"/>
  <Override PartName="/ppt/media/image10.png" ContentType="image/png"/>
  <Override PartName="/ppt/media/image47.png" ContentType="image/png"/>
  <Override PartName="/ppt/media/image2.jpeg" ContentType="image/jpeg"/>
  <Override PartName="/ppt/media/image3.jpeg" ContentType="image/jpeg"/>
  <Override PartName="/ppt/media/image30.png" ContentType="image/png"/>
  <Override PartName="/ppt/media/image11.jpeg" ContentType="image/jpeg"/>
  <Override PartName="/ppt/media/image12.png" ContentType="image/png"/>
  <Override PartName="/ppt/media/image49.png" ContentType="image/png"/>
  <Override PartName="/ppt/media/image37.png" ContentType="image/png"/>
  <Override PartName="/ppt/media/image39.png" ContentType="image/png"/>
  <Override PartName="/ppt/media/image41.png" ContentType="image/png"/>
  <Override PartName="/ppt/media/image42.png" ContentType="image/png"/>
  <Override PartName="/ppt/media/image31.png" ContentType="image/png"/>
  <Override PartName="/ppt/media/image43.png" ContentType="image/png"/>
  <Override PartName="/ppt/media/image33.png" ContentType="image/png"/>
  <Override PartName="/ppt/media/image45.png" ContentType="image/png"/>
  <Override PartName="/ppt/media/image34.png" ContentType="image/png"/>
  <Override PartName="/ppt/media/image46.png" ContentType="image/png"/>
  <Override PartName="/ppt/media/image9.jpeg" ContentType="image/jpeg"/>
  <Override PartName="/ppt/media/image48.png" ContentType="image/png"/>
  <Override PartName="/ppt/media/image44.png" ContentType="image/png"/>
  <Override PartName="/ppt/media/image13.jpeg" ContentType="image/jpeg"/>
  <Override PartName="/ppt/media/image23.png" ContentType="image/png"/>
  <Override PartName="/ppt/media/image38.png" ContentType="image/png"/>
  <Override PartName="/ppt/media/image8.jpeg" ContentType="image/jpeg"/>
  <Override PartName="/ppt/media/image5.png" ContentType="image/png"/>
  <Override PartName="/ppt/media/image35.png" ContentType="image/png"/>
  <Override PartName="/ppt/media/image28.png" ContentType="image/png"/>
  <Override PartName="/ppt/media/image7.jpeg" ContentType="image/jpeg"/>
  <Override PartName="/ppt/media/image6.png" ContentType="image/png"/>
  <Override PartName="/ppt/media/image36.png" ContentType="image/png"/>
  <Override PartName="/ppt/media/image40.png" ContentType="image/png"/>
  <Override PartName="/ppt/media/image4.jpeg" ContentType="image/jpeg"/>
  <Override PartName="/ppt/media/image25.jpeg" ContentType="image/jpeg"/>
  <Override PartName="/ppt/media/image32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3D672D2E-6A3A-4C73-B7A2-1FD72BFFEFB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_rels/notesSlide37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
</Relationships>
</file>

<file path=ppt/notesSlides/_rels/notesSlide38.xml.rels><?xml version="1.0" encoding="UTF-8"?>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40.xml.rels><?xml version="1.0" encoding="UTF-8"?>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8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68308B8-1897-46C7-84D0-3239F89983B9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0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61034FD-E9AA-4452-A7F2-3A3E30265D4F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1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5FE326F-DBE4-4619-B0D1-4018E6C8658B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1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4A525C7-4BAB-4374-B6F4-A5515B895BA0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1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E611167-6804-40D7-BC94-4575A7EC0527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2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D2B821C-B969-4579-92CA-41B206CD9A26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2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72CBE38-F624-459E-8C35-B437AA6740D7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2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B9E99DC-04A3-4959-B4FD-39B4A0EF4D59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2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CD74C5F-66B6-44C4-9DE3-F1E2408D25E6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3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AD83EE2-9417-429F-A293-8C543DF55A5E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3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DA75F37-DF07-4EC3-B9B5-8A47370FF3C8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8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A597C60-25CF-49FC-87BA-9398AA13D4C4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3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45A24D3-1898-4130-B6C2-99C413199463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4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04BB230-7432-4A7A-8491-B589C69B1957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4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3FC9594-F459-4242-9C31-4EA3ACD9D48F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4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D3137BD-E10D-47DF-8ACF-0F9E7BC12B84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5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2E41ED7-2FA0-4337-979F-4ABADD3A7EE4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5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D84A909-9FCD-4386-B212-B37944D013E1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5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6FE9AB2-4672-4EEB-A536-3999D40FEC1D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5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87C6C76-F948-4D87-9E90-BC201FFC31EE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6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5064C7F-6892-4C62-BC34-BCC26B6F7D2F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6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9E3C6F2-45B0-4C9F-862A-21FA6AD741E9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8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A3329AE-F09E-4C68-8370-C39D38C647E9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6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DEAF7E0-5E84-4BAA-AA78-5C550E3EC53D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7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E22747A-599C-47A6-AC04-0D3A0840D97A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7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8AF005A-DCC8-4CF2-A6AC-273B8D067B09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7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0DFC161-8EBC-410F-B79E-2FEBDA8B37EA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8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E6A7A42-C632-49AA-B0A0-31E192B944F2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8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B4E041A-DB5A-453A-91BD-1C116CDCC5A9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8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CF3B014-F851-40D4-95D1-52E3EBABDDE1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8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BB36D55-499A-4449-A1EE-FE58B9E04F68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9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58FE8AE-5766-434C-9467-523FF0000820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9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B273C88-DAC3-48E0-8B43-C2CEB57E56D7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3604823-C33E-4F58-99DB-3EA3DC472523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9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077FCD7-86A8-453A-A818-966981EAD9CE}" type="slidenum">
              <a:rPr b="0" lang="en-US" sz="1200" spc="-1" strike="noStrike">
                <a:latin typeface="Microsoft YaHei UI"/>
                <a:ea typeface="Microsoft YaHei UI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9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0FCD200-D512-4D2B-9032-5ED268CF9FD9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9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869230F-50C6-4893-883C-C260E156FBA8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9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097D5C4-6D58-49FC-A008-70CC451EF4E3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924C0A5-0664-4BAA-8BB3-12168374DE75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52EA8B9-1CFE-4B98-98AF-36CBAEE325B6}" type="slidenum">
              <a:rPr b="0" lang="en-US" sz="1200" spc="-1" strike="noStrike">
                <a:latin typeface="Microsoft YaHei UI"/>
                <a:ea typeface="Microsoft YaHei UI"/>
              </a:rPr>
              <a:t>40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095880" y="0"/>
            <a:ext cx="6095160" cy="68572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1285200" y="1941120"/>
            <a:ext cx="71280" cy="9352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>
            <a:off x="1666440" y="3138840"/>
            <a:ext cx="631080" cy="0"/>
          </a:xfrm>
          <a:prstGeom prst="line">
            <a:avLst/>
          </a:prstGeom>
          <a:ln w="1908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Line 4"/>
          <p:cNvSpPr/>
          <p:nvPr/>
        </p:nvSpPr>
        <p:spPr>
          <a:xfrm>
            <a:off x="11190600" y="800640"/>
            <a:ext cx="100116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Line 5"/>
          <p:cNvSpPr/>
          <p:nvPr/>
        </p:nvSpPr>
        <p:spPr>
          <a:xfrm>
            <a:off x="0" y="6168240"/>
            <a:ext cx="1764720" cy="0"/>
          </a:xfrm>
          <a:prstGeom prst="line">
            <a:avLst/>
          </a:prstGeom>
          <a:ln w="1908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Line 6"/>
          <p:cNvSpPr/>
          <p:nvPr/>
        </p:nvSpPr>
        <p:spPr>
          <a:xfrm flipV="1">
            <a:off x="11663280" y="6300000"/>
            <a:ext cx="0" cy="558000"/>
          </a:xfrm>
          <a:prstGeom prst="line">
            <a:avLst/>
          </a:prstGeom>
          <a:ln w="19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687240" y="0"/>
            <a:ext cx="71280" cy="1288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Line 3"/>
          <p:cNvSpPr/>
          <p:nvPr/>
        </p:nvSpPr>
        <p:spPr>
          <a:xfrm>
            <a:off x="11190600" y="800640"/>
            <a:ext cx="100116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Line 4"/>
          <p:cNvSpPr/>
          <p:nvPr/>
        </p:nvSpPr>
        <p:spPr>
          <a:xfrm flipV="1">
            <a:off x="11663280" y="6300000"/>
            <a:ext cx="0" cy="558000"/>
          </a:xfrm>
          <a:prstGeom prst="line">
            <a:avLst/>
          </a:prstGeom>
          <a:ln w="19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687240" y="0"/>
            <a:ext cx="71280" cy="1151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Line 3"/>
          <p:cNvSpPr/>
          <p:nvPr/>
        </p:nvSpPr>
        <p:spPr>
          <a:xfrm>
            <a:off x="11190600" y="800640"/>
            <a:ext cx="100116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Line 4"/>
          <p:cNvSpPr/>
          <p:nvPr/>
        </p:nvSpPr>
        <p:spPr>
          <a:xfrm>
            <a:off x="0" y="6168240"/>
            <a:ext cx="1764720" cy="0"/>
          </a:xfrm>
          <a:prstGeom prst="line">
            <a:avLst/>
          </a:prstGeom>
          <a:ln w="19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Line 5"/>
          <p:cNvSpPr/>
          <p:nvPr/>
        </p:nvSpPr>
        <p:spPr>
          <a:xfrm flipV="1">
            <a:off x="11663280" y="6300000"/>
            <a:ext cx="0" cy="558000"/>
          </a:xfrm>
          <a:prstGeom prst="line">
            <a:avLst/>
          </a:prstGeom>
          <a:ln w="19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Line 6"/>
          <p:cNvSpPr/>
          <p:nvPr/>
        </p:nvSpPr>
        <p:spPr>
          <a:xfrm>
            <a:off x="11192400" y="802800"/>
            <a:ext cx="100116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Line 7"/>
          <p:cNvSpPr/>
          <p:nvPr/>
        </p:nvSpPr>
        <p:spPr>
          <a:xfrm flipV="1">
            <a:off x="11661840" y="6301800"/>
            <a:ext cx="0" cy="557640"/>
          </a:xfrm>
          <a:prstGeom prst="line">
            <a:avLst/>
          </a:prstGeom>
          <a:ln w="19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PlaceHolder 8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0" y="4251240"/>
            <a:ext cx="12191400" cy="26060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"/>
          <p:cNvSpPr/>
          <p:nvPr/>
        </p:nvSpPr>
        <p:spPr>
          <a:xfrm>
            <a:off x="1379520" y="4878000"/>
            <a:ext cx="143280" cy="1979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Line 3"/>
          <p:cNvSpPr/>
          <p:nvPr/>
        </p:nvSpPr>
        <p:spPr>
          <a:xfrm>
            <a:off x="1956960" y="5794200"/>
            <a:ext cx="930600" cy="0"/>
          </a:xfrm>
          <a:prstGeom prst="line">
            <a:avLst/>
          </a:prstGeom>
          <a:ln w="2556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Line 4"/>
          <p:cNvSpPr/>
          <p:nvPr/>
        </p:nvSpPr>
        <p:spPr>
          <a:xfrm flipV="1">
            <a:off x="11076840" y="0"/>
            <a:ext cx="0" cy="1371600"/>
          </a:xfrm>
          <a:prstGeom prst="line">
            <a:avLst/>
          </a:prstGeom>
          <a:ln w="2556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3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8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6" Type="http://schemas.openxmlformats.org/officeDocument/2006/relationships/image" Target="../media/image12.png"/><Relationship Id="rId7" Type="http://schemas.openxmlformats.org/officeDocument/2006/relationships/image" Target="../media/image13.jpeg"/><Relationship Id="rId8" Type="http://schemas.openxmlformats.org/officeDocument/2006/relationships/image" Target="../media/image14.jpeg"/><Relationship Id="rId9" Type="http://schemas.openxmlformats.org/officeDocument/2006/relationships/image" Target="../media/image15.jpeg"/><Relationship Id="rId10" Type="http://schemas.openxmlformats.org/officeDocument/2006/relationships/image" Target="../media/image16.png"/><Relationship Id="rId11" Type="http://schemas.openxmlformats.org/officeDocument/2006/relationships/image" Target="../media/image17.jpeg"/><Relationship Id="rId12" Type="http://schemas.openxmlformats.org/officeDocument/2006/relationships/image" Target="../media/image18.jpeg"/><Relationship Id="rId13" Type="http://schemas.openxmlformats.org/officeDocument/2006/relationships/image" Target="../media/image19.png"/><Relationship Id="rId14" Type="http://schemas.openxmlformats.org/officeDocument/2006/relationships/image" Target="../media/image20.jpeg"/><Relationship Id="rId15" Type="http://schemas.openxmlformats.org/officeDocument/2006/relationships/image" Target="../media/image21.jpe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8" Type="http://schemas.openxmlformats.org/officeDocument/2006/relationships/image" Target="../media/image24.jpeg"/><Relationship Id="rId19" Type="http://schemas.openxmlformats.org/officeDocument/2006/relationships/image" Target="../media/image25.jpeg"/><Relationship Id="rId20" Type="http://schemas.openxmlformats.org/officeDocument/2006/relationships/image" Target="../media/image26.png"/><Relationship Id="rId21" Type="http://schemas.openxmlformats.org/officeDocument/2006/relationships/slideLayout" Target="../slideLayouts/slideLayout13.xml"/><Relationship Id="rId22" Type="http://schemas.openxmlformats.org/officeDocument/2006/relationships/notesSlide" Target="../notesSlides/notesSlide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527480" y="1404000"/>
            <a:ext cx="4142880" cy="153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1000"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用户信息可隐藏的匿名购物系统设计与实现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6521040" y="2646360"/>
            <a:ext cx="5277240" cy="12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5000"/>
          </a:bodyPr>
          <a:p>
            <a:pPr>
              <a:lnSpc>
                <a:spcPct val="12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本系统旨在设计一个匿名购物系统，不同于主流电商平台搜集几乎所有用户信息的做法，也不同于暗网中不搜集任何用户信息的做法，本系统使用最少的用户信息，实现安全可靠的网络购物。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757787E-2BD7-4E63-9E3C-231B3260B203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82" name="CustomShape 4"/>
          <p:cNvSpPr/>
          <p:nvPr/>
        </p:nvSpPr>
        <p:spPr>
          <a:xfrm>
            <a:off x="1527480" y="3279960"/>
            <a:ext cx="3736080" cy="198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班级：</a:t>
            </a:r>
            <a:r>
              <a:rPr b="1" lang="en-US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XXXXXX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姓名：郭</a:t>
            </a:r>
            <a:r>
              <a:rPr b="1" lang="en-US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XX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学号：</a:t>
            </a:r>
            <a:r>
              <a:rPr b="1" lang="en-US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xxxxxxxxxxxx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知道教师：赵</a:t>
            </a:r>
            <a:r>
              <a:rPr b="1" lang="en-US" sz="2500" spc="-1" strike="noStrike">
                <a:solidFill>
                  <a:srgbClr val="be005a"/>
                </a:solidFill>
                <a:latin typeface="Microsoft YaHei UI"/>
                <a:ea typeface="Microsoft YaHei UI"/>
              </a:rPr>
              <a:t>XX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11083680" y="837360"/>
            <a:ext cx="78516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3FD20B6-FAB7-43EB-B27E-BC7746390A4A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5527080" y="516600"/>
            <a:ext cx="11379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添加</a:t>
            </a:r>
            <a:r>
              <a:rPr b="0" lang="en-US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SKU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6" name="图片 3" descr="电脑屏幕的截图&#10;&#10;描述已自动生成"/>
          <p:cNvPicPr/>
          <p:nvPr/>
        </p:nvPicPr>
        <p:blipFill>
          <a:blip r:embed="rId1"/>
          <a:stretch/>
        </p:blipFill>
        <p:spPr>
          <a:xfrm>
            <a:off x="887760" y="1001880"/>
            <a:ext cx="10415520" cy="5855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EBB0931-2635-4228-939B-C1200D80296E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10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80" name="CustomShape 4"/>
          <p:cNvSpPr/>
          <p:nvPr/>
        </p:nvSpPr>
        <p:spPr>
          <a:xfrm>
            <a:off x="5042160" y="516600"/>
            <a:ext cx="2107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添加</a:t>
            </a:r>
            <a:r>
              <a:rPr b="0" lang="en-US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SKU</a:t>
            </a: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过程详解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1" name="CustomShape 5"/>
          <p:cNvSpPr/>
          <p:nvPr/>
        </p:nvSpPr>
        <p:spPr>
          <a:xfrm>
            <a:off x="1047240" y="1521360"/>
            <a:ext cx="221292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1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选择三级分类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2" name="CustomShape 6"/>
          <p:cNvSpPr/>
          <p:nvPr/>
        </p:nvSpPr>
        <p:spPr>
          <a:xfrm>
            <a:off x="2021760" y="2241000"/>
            <a:ext cx="170352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2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选择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SPU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3" name="CustomShape 7"/>
          <p:cNvSpPr/>
          <p:nvPr/>
        </p:nvSpPr>
        <p:spPr>
          <a:xfrm>
            <a:off x="3243600" y="3076560"/>
            <a:ext cx="227196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3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、填写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SKU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信息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4" name="CustomShape 8"/>
          <p:cNvSpPr/>
          <p:nvPr/>
        </p:nvSpPr>
        <p:spPr>
          <a:xfrm>
            <a:off x="4535280" y="3943440"/>
            <a:ext cx="340884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4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、选择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SKU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关联的平台属性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5" name="CustomShape 9"/>
          <p:cNvSpPr/>
          <p:nvPr/>
        </p:nvSpPr>
        <p:spPr>
          <a:xfrm>
            <a:off x="6537600" y="4839120"/>
            <a:ext cx="340884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5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、选择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SKU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关联的销售属性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6" name="CustomShape 10"/>
          <p:cNvSpPr/>
          <p:nvPr/>
        </p:nvSpPr>
        <p:spPr>
          <a:xfrm>
            <a:off x="8409960" y="5620680"/>
            <a:ext cx="288648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6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、选择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SKU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关联的图片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7" name="CustomShape 11"/>
          <p:cNvSpPr/>
          <p:nvPr/>
        </p:nvSpPr>
        <p:spPr>
          <a:xfrm>
            <a:off x="3673800" y="2332440"/>
            <a:ext cx="2195280" cy="179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12"/>
          <p:cNvSpPr/>
          <p:nvPr/>
        </p:nvSpPr>
        <p:spPr>
          <a:xfrm>
            <a:off x="4379400" y="2173680"/>
            <a:ext cx="903960" cy="466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查询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9" name="CustomShape 13"/>
          <p:cNvSpPr/>
          <p:nvPr/>
        </p:nvSpPr>
        <p:spPr>
          <a:xfrm>
            <a:off x="5850000" y="2209680"/>
            <a:ext cx="1138320" cy="3992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平台属性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CustomShape 14"/>
          <p:cNvSpPr/>
          <p:nvPr/>
        </p:nvSpPr>
        <p:spPr>
          <a:xfrm>
            <a:off x="6988680" y="2323080"/>
            <a:ext cx="863280" cy="179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15"/>
          <p:cNvSpPr/>
          <p:nvPr/>
        </p:nvSpPr>
        <p:spPr>
          <a:xfrm>
            <a:off x="7848000" y="2209680"/>
            <a:ext cx="1138320" cy="3992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销售属性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2" name="CustomShape 16"/>
          <p:cNvSpPr/>
          <p:nvPr/>
        </p:nvSpPr>
        <p:spPr>
          <a:xfrm>
            <a:off x="9000000" y="2312280"/>
            <a:ext cx="863280" cy="1792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17"/>
          <p:cNvSpPr/>
          <p:nvPr/>
        </p:nvSpPr>
        <p:spPr>
          <a:xfrm>
            <a:off x="9864000" y="2199240"/>
            <a:ext cx="903960" cy="3992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图片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4" name="CustomShape 18"/>
          <p:cNvSpPr/>
          <p:nvPr/>
        </p:nvSpPr>
        <p:spPr>
          <a:xfrm>
            <a:off x="6307920" y="2610000"/>
            <a:ext cx="251280" cy="136728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19"/>
          <p:cNvSpPr/>
          <p:nvPr/>
        </p:nvSpPr>
        <p:spPr>
          <a:xfrm>
            <a:off x="10200240" y="2610000"/>
            <a:ext cx="251280" cy="305928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20"/>
          <p:cNvSpPr/>
          <p:nvPr/>
        </p:nvSpPr>
        <p:spPr>
          <a:xfrm>
            <a:off x="8291520" y="2610720"/>
            <a:ext cx="251280" cy="223128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90E28EE-C675-468B-A7C0-2511EFF45092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0" name="CustomShape 4"/>
          <p:cNvSpPr/>
          <p:nvPr/>
        </p:nvSpPr>
        <p:spPr>
          <a:xfrm>
            <a:off x="5319360" y="5166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卖家快递列表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1" name="图片 5" descr="手机屏幕截图&#10;&#10;描述已自动生成"/>
          <p:cNvPicPr/>
          <p:nvPr/>
        </p:nvPicPr>
        <p:blipFill>
          <a:blip r:embed="rId1"/>
          <a:stretch/>
        </p:blipFill>
        <p:spPr>
          <a:xfrm>
            <a:off x="887040" y="100080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03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D31188C-F47F-4B2C-AD4B-354D300169A2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12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04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5" name="CustomShape 4"/>
          <p:cNvSpPr/>
          <p:nvPr/>
        </p:nvSpPr>
        <p:spPr>
          <a:xfrm>
            <a:off x="5547960" y="5166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卖家发货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6" name="图片 3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080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4815467-A2E6-493A-B795-C10F1DC4B030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13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10" name="CustomShape 4"/>
          <p:cNvSpPr/>
          <p:nvPr/>
        </p:nvSpPr>
        <p:spPr>
          <a:xfrm>
            <a:off x="5319360" y="5166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发货流程详解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1" name="CustomShape 5"/>
          <p:cNvSpPr/>
          <p:nvPr/>
        </p:nvSpPr>
        <p:spPr>
          <a:xfrm>
            <a:off x="3954240" y="1924920"/>
            <a:ext cx="1194480" cy="46440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物流服务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2" name="CustomShape 6"/>
          <p:cNvSpPr/>
          <p:nvPr/>
        </p:nvSpPr>
        <p:spPr>
          <a:xfrm>
            <a:off x="1716480" y="1604160"/>
            <a:ext cx="1194480" cy="46440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订单服务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3" name="CustomShape 7"/>
          <p:cNvSpPr/>
          <p:nvPr/>
        </p:nvSpPr>
        <p:spPr>
          <a:xfrm>
            <a:off x="2205720" y="2069280"/>
            <a:ext cx="216000" cy="35524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8"/>
          <p:cNvSpPr/>
          <p:nvPr/>
        </p:nvSpPr>
        <p:spPr>
          <a:xfrm>
            <a:off x="1491840" y="2810520"/>
            <a:ext cx="1643760" cy="3603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latin typeface="微软雅黑"/>
                <a:ea typeface="微软雅黑"/>
              </a:rPr>
              <a:t>ORDER_PAY_QUEUE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15" name="CustomShape 9"/>
          <p:cNvSpPr/>
          <p:nvPr/>
        </p:nvSpPr>
        <p:spPr>
          <a:xfrm>
            <a:off x="4443840" y="2390400"/>
            <a:ext cx="216000" cy="323172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10"/>
          <p:cNvSpPr/>
          <p:nvPr/>
        </p:nvSpPr>
        <p:spPr>
          <a:xfrm>
            <a:off x="3763080" y="2786040"/>
            <a:ext cx="1568880" cy="3603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400" spc="-1" strike="noStrike">
                <a:solidFill>
                  <a:srgbClr val="ffffff"/>
                </a:solidFill>
                <a:latin typeface="Speak Pro"/>
                <a:ea typeface="DejaVu Sans"/>
              </a:rPr>
              <a:t>生成物流信息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17" name="CustomShape 11"/>
          <p:cNvSpPr/>
          <p:nvPr/>
        </p:nvSpPr>
        <p:spPr>
          <a:xfrm>
            <a:off x="6785640" y="2630520"/>
            <a:ext cx="216000" cy="298764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12"/>
          <p:cNvSpPr/>
          <p:nvPr/>
        </p:nvSpPr>
        <p:spPr>
          <a:xfrm>
            <a:off x="6296400" y="2241360"/>
            <a:ext cx="1194480" cy="46440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后台管理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9" name="CustomShape 13"/>
          <p:cNvSpPr/>
          <p:nvPr/>
        </p:nvSpPr>
        <p:spPr>
          <a:xfrm>
            <a:off x="6184080" y="3062160"/>
            <a:ext cx="1346760" cy="3603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400" spc="-1" strike="noStrike">
                <a:solidFill>
                  <a:srgbClr val="ffffff"/>
                </a:solidFill>
                <a:latin typeface="Speak Pro"/>
                <a:ea typeface="DejaVu Sans"/>
              </a:rPr>
              <a:t>更新物流信息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20" name="CustomShape 14"/>
          <p:cNvSpPr/>
          <p:nvPr/>
        </p:nvSpPr>
        <p:spPr>
          <a:xfrm>
            <a:off x="6207120" y="4455360"/>
            <a:ext cx="1346760" cy="3603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400" spc="-1" strike="noStrike">
                <a:solidFill>
                  <a:srgbClr val="ffffff"/>
                </a:solidFill>
                <a:latin typeface="Speak Pro"/>
                <a:ea typeface="DejaVu Sans"/>
              </a:rPr>
              <a:t>更新订单信息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21" name="CustomShape 15"/>
          <p:cNvSpPr/>
          <p:nvPr/>
        </p:nvSpPr>
        <p:spPr>
          <a:xfrm>
            <a:off x="6184080" y="3778560"/>
            <a:ext cx="1346760" cy="3603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400" spc="-1" strike="noStrike">
                <a:solidFill>
                  <a:srgbClr val="ffffff"/>
                </a:solidFill>
                <a:latin typeface="Speak Pro"/>
                <a:ea typeface="DejaVu Sans"/>
              </a:rPr>
              <a:t>更新库存信息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9E95944-FB71-424F-A71E-9B55279421B7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25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26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d0d0d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27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28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29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30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31" name="CustomShape 10"/>
          <p:cNvSpPr/>
          <p:nvPr/>
        </p:nvSpPr>
        <p:spPr>
          <a:xfrm>
            <a:off x="928800" y="2194560"/>
            <a:ext cx="3255840" cy="63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2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3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5" name="CustomShape 14"/>
          <p:cNvSpPr/>
          <p:nvPr/>
        </p:nvSpPr>
        <p:spPr>
          <a:xfrm>
            <a:off x="4467600" y="3524400"/>
            <a:ext cx="325584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6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38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39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40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CustomShape 20"/>
          <p:cNvSpPr/>
          <p:nvPr/>
        </p:nvSpPr>
        <p:spPr>
          <a:xfrm>
            <a:off x="4467600" y="4926600"/>
            <a:ext cx="3255840" cy="65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2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102B713-EEA4-4D9E-81C6-BA1C5A3E8535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45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46" name="CustomShape 4"/>
          <p:cNvSpPr/>
          <p:nvPr/>
        </p:nvSpPr>
        <p:spPr>
          <a:xfrm>
            <a:off x="5539320" y="46872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商品详情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47" name="图片 8" descr="社交网络的手机截图&#10;&#10;描述已自动生成"/>
          <p:cNvPicPr/>
          <p:nvPr/>
        </p:nvPicPr>
        <p:blipFill>
          <a:blip r:embed="rId1"/>
          <a:stretch/>
        </p:blipFill>
        <p:spPr>
          <a:xfrm>
            <a:off x="887760" y="1001880"/>
            <a:ext cx="10415520" cy="5855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A9B4A6B-ECFC-43C4-ADDE-0A7C4C21A546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17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51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52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3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4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5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6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57" name="CustomShape 10"/>
          <p:cNvSpPr/>
          <p:nvPr/>
        </p:nvSpPr>
        <p:spPr>
          <a:xfrm>
            <a:off x="928800" y="2194560"/>
            <a:ext cx="3255840" cy="62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7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8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1" name="CustomShape 14"/>
          <p:cNvSpPr/>
          <p:nvPr/>
        </p:nvSpPr>
        <p:spPr>
          <a:xfrm>
            <a:off x="4467600" y="3524400"/>
            <a:ext cx="3255840" cy="70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3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64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65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66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7" name="CustomShape 20"/>
          <p:cNvSpPr/>
          <p:nvPr/>
        </p:nvSpPr>
        <p:spPr>
          <a:xfrm>
            <a:off x="4467600" y="4926600"/>
            <a:ext cx="3255840" cy="67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B4B5145-6924-46B0-A615-CD4A81CF66E7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17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71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72" name="CustomShape 4"/>
          <p:cNvSpPr/>
          <p:nvPr/>
        </p:nvSpPr>
        <p:spPr>
          <a:xfrm>
            <a:off x="5539320" y="46872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分类检索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3" name="图片 3" descr="社交网络的手机截图&#10;&#10;描述已自动生成"/>
          <p:cNvPicPr/>
          <p:nvPr/>
        </p:nvPicPr>
        <p:blipFill>
          <a:blip r:embed="rId1"/>
          <a:stretch/>
        </p:blipFill>
        <p:spPr>
          <a:xfrm>
            <a:off x="87732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30B169E-999F-4861-8164-97603AA77370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78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79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80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81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82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83" name="CustomShape 10"/>
          <p:cNvSpPr/>
          <p:nvPr/>
        </p:nvSpPr>
        <p:spPr>
          <a:xfrm>
            <a:off x="928800" y="2194560"/>
            <a:ext cx="3255840" cy="67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4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7" name="CustomShape 14"/>
          <p:cNvSpPr/>
          <p:nvPr/>
        </p:nvSpPr>
        <p:spPr>
          <a:xfrm>
            <a:off x="4467600" y="3524400"/>
            <a:ext cx="3255840" cy="65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8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90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91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392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3" name="CustomShape 20"/>
          <p:cNvSpPr/>
          <p:nvPr/>
        </p:nvSpPr>
        <p:spPr>
          <a:xfrm>
            <a:off x="4467600" y="4926600"/>
            <a:ext cx="325584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0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838080" y="174600"/>
            <a:ext cx="10178280" cy="11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项目最终功能结构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E0D2797-D15F-444F-A73C-14B82AD60C90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11095560" y="847800"/>
            <a:ext cx="825120" cy="4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87" name="图片占位符 16" descr="图片包含 文字, 游戏机, 地图, 桌子&#10;&#10;描述已自动生成"/>
          <p:cNvPicPr/>
          <p:nvPr/>
        </p:nvPicPr>
        <p:blipFill>
          <a:blip r:embed="rId1"/>
          <a:stretch/>
        </p:blipFill>
        <p:spPr>
          <a:xfrm>
            <a:off x="1222200" y="1131840"/>
            <a:ext cx="9747000" cy="572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购物车模块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96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DFE39D9-D09E-4FB2-8B72-8BB2C5BAF863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19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397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98" name="CustomShape 4"/>
          <p:cNvSpPr/>
          <p:nvPr/>
        </p:nvSpPr>
        <p:spPr>
          <a:xfrm>
            <a:off x="5662440" y="468000"/>
            <a:ext cx="866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购物车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99" name="图片 5" descr="社交网络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080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E3E1A55-0301-46FE-B4D4-ED77AF287FC8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04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5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6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7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8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09" name="CustomShape 10"/>
          <p:cNvSpPr/>
          <p:nvPr/>
        </p:nvSpPr>
        <p:spPr>
          <a:xfrm>
            <a:off x="928800" y="2166840"/>
            <a:ext cx="3255840" cy="76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1000"/>
          </a:bodyPr>
          <a:p>
            <a:pPr>
              <a:lnSpc>
                <a:spcPct val="12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1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2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3" name="CustomShape 14"/>
          <p:cNvSpPr/>
          <p:nvPr/>
        </p:nvSpPr>
        <p:spPr>
          <a:xfrm>
            <a:off x="4467600" y="3524400"/>
            <a:ext cx="3255840" cy="61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12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4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5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16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17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18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9" name="CustomShape 20"/>
          <p:cNvSpPr/>
          <p:nvPr/>
        </p:nvSpPr>
        <p:spPr>
          <a:xfrm>
            <a:off x="4467600" y="4926600"/>
            <a:ext cx="3255840" cy="74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12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0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95FC199-84E9-47DC-92D9-E4BE721F35D9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23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24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登录页面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25" name="图片 3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2886120" y="1380240"/>
            <a:ext cx="6419160" cy="4257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认证中心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147D9BF-EB24-48D8-882E-2FCBEFC528CD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22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28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29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认证中心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30" name="图片 6" descr=""/>
          <p:cNvPicPr/>
          <p:nvPr/>
        </p:nvPicPr>
        <p:blipFill>
          <a:blip r:embed="rId1"/>
          <a:srcRect l="0" t="1251" r="0" b="2190"/>
          <a:stretch/>
        </p:blipFill>
        <p:spPr>
          <a:xfrm>
            <a:off x="3266640" y="1001880"/>
            <a:ext cx="5657760" cy="5855400"/>
          </a:xfrm>
          <a:prstGeom prst="rect">
            <a:avLst/>
          </a:prstGeom>
          <a:ln>
            <a:noFill/>
          </a:ln>
          <a:effectLst>
            <a:outerShdw algn="tl" blurRad="292100" dir="2700000" dist="138988" rotWithShape="0">
              <a:srgbClr val="333333">
                <a:alpha val="65000"/>
              </a:srgbClr>
            </a:outerShdw>
          </a:effectLst>
        </p:spPr>
      </p:pic>
      <p:sp>
        <p:nvSpPr>
          <p:cNvPr id="431" name="CustomShape 5"/>
          <p:cNvSpPr/>
          <p:nvPr/>
        </p:nvSpPr>
        <p:spPr>
          <a:xfrm>
            <a:off x="3593520" y="196524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2" name="CustomShape 6"/>
          <p:cNvSpPr/>
          <p:nvPr/>
        </p:nvSpPr>
        <p:spPr>
          <a:xfrm>
            <a:off x="7972920" y="275112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3" name="CustomShape 7"/>
          <p:cNvSpPr/>
          <p:nvPr/>
        </p:nvSpPr>
        <p:spPr>
          <a:xfrm>
            <a:off x="3593520" y="286344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4" name="CustomShape 8"/>
          <p:cNvSpPr/>
          <p:nvPr/>
        </p:nvSpPr>
        <p:spPr>
          <a:xfrm>
            <a:off x="5814720" y="322452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5" name="CustomShape 9"/>
          <p:cNvSpPr/>
          <p:nvPr/>
        </p:nvSpPr>
        <p:spPr>
          <a:xfrm>
            <a:off x="6721560" y="397800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6" name="CustomShape 10"/>
          <p:cNvSpPr/>
          <p:nvPr/>
        </p:nvSpPr>
        <p:spPr>
          <a:xfrm>
            <a:off x="3593520" y="435132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7" name="CustomShape 11"/>
          <p:cNvSpPr/>
          <p:nvPr/>
        </p:nvSpPr>
        <p:spPr>
          <a:xfrm>
            <a:off x="8055360" y="394596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8" name="CustomShape 12"/>
          <p:cNvSpPr/>
          <p:nvPr/>
        </p:nvSpPr>
        <p:spPr>
          <a:xfrm>
            <a:off x="3593520" y="502128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9" name="CustomShape 13"/>
          <p:cNvSpPr/>
          <p:nvPr/>
        </p:nvSpPr>
        <p:spPr>
          <a:xfrm>
            <a:off x="8197560" y="525780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0" name="CustomShape 14"/>
          <p:cNvSpPr/>
          <p:nvPr/>
        </p:nvSpPr>
        <p:spPr>
          <a:xfrm>
            <a:off x="5293440" y="5868360"/>
            <a:ext cx="496440" cy="472680"/>
          </a:xfrm>
          <a:prstGeom prst="ellipse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latin typeface="Speak Pro"/>
                <a:ea typeface="DejaVu Sans"/>
              </a:rPr>
              <a:t>10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441" name="CustomShape 15"/>
          <p:cNvSpPr/>
          <p:nvPr/>
        </p:nvSpPr>
        <p:spPr>
          <a:xfrm>
            <a:off x="7347600" y="1864440"/>
            <a:ext cx="496440" cy="4888440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7" dur="indefinite" restart="never" nodeType="tmRoot">
          <p:childTnLst>
            <p:seq>
              <p:cTn id="138" dur="indefinite" nodeType="mainSeq">
                <p:childTnLst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认证中心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14DA915-68E8-4268-B62E-680B2D2C535A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23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44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45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认证中心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46" name="图片 7" descr=""/>
          <p:cNvPicPr/>
          <p:nvPr/>
        </p:nvPicPr>
        <p:blipFill>
          <a:blip r:embed="rId1"/>
          <a:stretch/>
        </p:blipFill>
        <p:spPr>
          <a:xfrm>
            <a:off x="2741760" y="1076040"/>
            <a:ext cx="6707520" cy="5200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49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A236FDD-9D3D-474A-A197-D2C093C368B2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51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52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53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54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55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56" name="CustomShape 10"/>
          <p:cNvSpPr/>
          <p:nvPr/>
        </p:nvSpPr>
        <p:spPr>
          <a:xfrm>
            <a:off x="928800" y="2194560"/>
            <a:ext cx="3255840" cy="65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57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58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59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60" name="CustomShape 14"/>
          <p:cNvSpPr/>
          <p:nvPr/>
        </p:nvSpPr>
        <p:spPr>
          <a:xfrm>
            <a:off x="4467600" y="3524400"/>
            <a:ext cx="3255840" cy="66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61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62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63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64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65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66" name="CustomShape 20"/>
          <p:cNvSpPr/>
          <p:nvPr/>
        </p:nvSpPr>
        <p:spPr>
          <a:xfrm>
            <a:off x="4467600" y="4926600"/>
            <a:ext cx="325584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5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67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69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E265326-D923-4C7F-8ADF-65C033A5BF33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70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71" name="CustomShape 4"/>
          <p:cNvSpPr/>
          <p:nvPr/>
        </p:nvSpPr>
        <p:spPr>
          <a:xfrm>
            <a:off x="5205240" y="468000"/>
            <a:ext cx="1780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管理员个人信息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72" name="图片 5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74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8B97B86-A17D-42D9-8242-CE3F6A7F25A4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26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75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76" name="CustomShape 4"/>
          <p:cNvSpPr/>
          <p:nvPr/>
        </p:nvSpPr>
        <p:spPr>
          <a:xfrm>
            <a:off x="5204160" y="4680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卖家个人信息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77" name="图片 3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79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F598598-29FD-46C2-AC96-457D3BD6664B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27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80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81" name="CustomShape 4"/>
          <p:cNvSpPr/>
          <p:nvPr/>
        </p:nvSpPr>
        <p:spPr>
          <a:xfrm>
            <a:off x="5205240" y="468000"/>
            <a:ext cx="1780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消费者个人信息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82" name="图片 5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84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85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F6DB4FC-7CC4-436E-AD61-CDA98699771A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486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87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88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89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90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91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92" name="CustomShape 10"/>
          <p:cNvSpPr/>
          <p:nvPr/>
        </p:nvSpPr>
        <p:spPr>
          <a:xfrm>
            <a:off x="928800" y="2194560"/>
            <a:ext cx="3255840" cy="68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3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4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5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6" name="CustomShape 14"/>
          <p:cNvSpPr/>
          <p:nvPr/>
        </p:nvSpPr>
        <p:spPr>
          <a:xfrm>
            <a:off x="4467600" y="3524400"/>
            <a:ext cx="3255840" cy="64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1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7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8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499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00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01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02" name="CustomShape 20"/>
          <p:cNvSpPr/>
          <p:nvPr/>
        </p:nvSpPr>
        <p:spPr>
          <a:xfrm>
            <a:off x="4467600" y="4926600"/>
            <a:ext cx="325584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5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03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838080" y="174600"/>
            <a:ext cx="10178280" cy="11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系统架构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7B4E77F-838D-4800-B79F-306246A520C2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11083680" y="837360"/>
            <a:ext cx="860040" cy="46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91" name="图片占位符 9" descr=""/>
          <p:cNvPicPr/>
          <p:nvPr/>
        </p:nvPicPr>
        <p:blipFill>
          <a:blip r:embed="rId1"/>
          <a:srcRect l="910" t="0" r="0" b="0"/>
          <a:stretch/>
        </p:blipFill>
        <p:spPr>
          <a:xfrm>
            <a:off x="5896440" y="1611720"/>
            <a:ext cx="5652360" cy="4265280"/>
          </a:xfrm>
          <a:prstGeom prst="rect">
            <a:avLst/>
          </a:prstGeom>
          <a:ln>
            <a:noFill/>
          </a:ln>
        </p:spPr>
      </p:pic>
      <p:sp>
        <p:nvSpPr>
          <p:cNvPr id="192" name="CustomShape 4"/>
          <p:cNvSpPr/>
          <p:nvPr/>
        </p:nvSpPr>
        <p:spPr>
          <a:xfrm>
            <a:off x="511560" y="2072520"/>
            <a:ext cx="5157000" cy="82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8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本系统采用了</a:t>
            </a:r>
            <a:r>
              <a:rPr b="1" lang="en-US" sz="28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SOA</a:t>
            </a:r>
            <a:r>
              <a:rPr b="1" lang="zh-CN" sz="28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的分布式架构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588960" y="3189600"/>
            <a:ext cx="4829040" cy="47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500" spc="-1" strike="noStrike">
                <a:solidFill>
                  <a:srgbClr val="ffcd6b"/>
                </a:solidFill>
                <a:latin typeface="微软雅黑"/>
                <a:ea typeface="微软雅黑"/>
              </a:rPr>
              <a:t>Service-Oriented Architecture</a:t>
            </a: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订单模块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05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A700AA0-0AFB-4F8B-B72E-C47070DAA1FD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06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07" name="CustomShape 4"/>
          <p:cNvSpPr/>
          <p:nvPr/>
        </p:nvSpPr>
        <p:spPr>
          <a:xfrm>
            <a:off x="5776560" y="468000"/>
            <a:ext cx="637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下单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08" name="图片 3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订单模块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10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AF92D06-F7AD-4AA3-8C77-8BA0E17A7570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30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11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12" name="CustomShape 4"/>
          <p:cNvSpPr/>
          <p:nvPr/>
        </p:nvSpPr>
        <p:spPr>
          <a:xfrm>
            <a:off x="5319360" y="4680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下单流程详解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3" name="CustomShape 5"/>
          <p:cNvSpPr/>
          <p:nvPr/>
        </p:nvSpPr>
        <p:spPr>
          <a:xfrm>
            <a:off x="478440" y="1260720"/>
            <a:ext cx="6834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1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认证中心拦截请求，验证用户令牌并返回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userId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和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username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4" name="CustomShape 6"/>
          <p:cNvSpPr/>
          <p:nvPr/>
        </p:nvSpPr>
        <p:spPr>
          <a:xfrm>
            <a:off x="1154520" y="1784520"/>
            <a:ext cx="54824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2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利用认证中心返回的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userId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查询用户购物车列表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5" name="CustomShape 7"/>
          <p:cNvSpPr/>
          <p:nvPr/>
        </p:nvSpPr>
        <p:spPr>
          <a:xfrm>
            <a:off x="1822320" y="2315160"/>
            <a:ext cx="1312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3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userId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6" name="CustomShape 8"/>
          <p:cNvSpPr/>
          <p:nvPr/>
        </p:nvSpPr>
        <p:spPr>
          <a:xfrm>
            <a:off x="2746440" y="2991600"/>
            <a:ext cx="19375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4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生成订单内容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7" name="CustomShape 9"/>
          <p:cNvSpPr/>
          <p:nvPr/>
        </p:nvSpPr>
        <p:spPr>
          <a:xfrm>
            <a:off x="2999880" y="2432880"/>
            <a:ext cx="2159280" cy="1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8" name="CustomShape 10"/>
          <p:cNvSpPr/>
          <p:nvPr/>
        </p:nvSpPr>
        <p:spPr>
          <a:xfrm>
            <a:off x="3589920" y="2346120"/>
            <a:ext cx="700560" cy="3686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查询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9" name="CustomShape 11"/>
          <p:cNvSpPr/>
          <p:nvPr/>
        </p:nvSpPr>
        <p:spPr>
          <a:xfrm>
            <a:off x="5150520" y="2303640"/>
            <a:ext cx="1535760" cy="3686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购物车列表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0" name="CustomShape 12"/>
          <p:cNvSpPr/>
          <p:nvPr/>
        </p:nvSpPr>
        <p:spPr>
          <a:xfrm>
            <a:off x="8145720" y="2303640"/>
            <a:ext cx="1274040" cy="3686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收货地址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1" name="CustomShape 13"/>
          <p:cNvSpPr/>
          <p:nvPr/>
        </p:nvSpPr>
        <p:spPr>
          <a:xfrm>
            <a:off x="5794560" y="2684880"/>
            <a:ext cx="247680" cy="323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2" name="CustomShape 14"/>
          <p:cNvSpPr/>
          <p:nvPr/>
        </p:nvSpPr>
        <p:spPr>
          <a:xfrm>
            <a:off x="6669720" y="2411280"/>
            <a:ext cx="1475280" cy="1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3" name="CustomShape 15"/>
          <p:cNvSpPr/>
          <p:nvPr/>
        </p:nvSpPr>
        <p:spPr>
          <a:xfrm>
            <a:off x="5151960" y="3018600"/>
            <a:ext cx="1827000" cy="3686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order_item_list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4" name="CustomShape 16"/>
          <p:cNvSpPr/>
          <p:nvPr/>
        </p:nvSpPr>
        <p:spPr>
          <a:xfrm>
            <a:off x="4574520" y="3088440"/>
            <a:ext cx="575280" cy="1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5" name="CustomShape 17"/>
          <p:cNvSpPr/>
          <p:nvPr/>
        </p:nvSpPr>
        <p:spPr>
          <a:xfrm>
            <a:off x="4543200" y="4262400"/>
            <a:ext cx="25387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6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、确认订单信息，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选择收货地址，点击提交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6" name="CustomShape 18"/>
          <p:cNvSpPr/>
          <p:nvPr/>
        </p:nvSpPr>
        <p:spPr>
          <a:xfrm>
            <a:off x="5224680" y="5010480"/>
            <a:ext cx="2189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7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、对比临时交易码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7" name="CustomShape 19"/>
          <p:cNvSpPr/>
          <p:nvPr/>
        </p:nvSpPr>
        <p:spPr>
          <a:xfrm>
            <a:off x="8849880" y="2670120"/>
            <a:ext cx="88200" cy="190728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8" name="CustomShape 20"/>
          <p:cNvSpPr/>
          <p:nvPr/>
        </p:nvSpPr>
        <p:spPr>
          <a:xfrm>
            <a:off x="6940440" y="4489920"/>
            <a:ext cx="1979280" cy="17928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9" name="CustomShape 21"/>
          <p:cNvSpPr/>
          <p:nvPr/>
        </p:nvSpPr>
        <p:spPr>
          <a:xfrm>
            <a:off x="6531840" y="5735160"/>
            <a:ext cx="1960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8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、检查商品价格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0" name="CustomShape 22"/>
          <p:cNvSpPr/>
          <p:nvPr/>
        </p:nvSpPr>
        <p:spPr>
          <a:xfrm>
            <a:off x="9253800" y="2962440"/>
            <a:ext cx="1934280" cy="7963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比较购物车中商品价格和</a:t>
            </a:r>
            <a:r>
              <a:rPr b="0" lang="en-US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SKU</a:t>
            </a: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表中的商品价格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1" name="CustomShape 23"/>
          <p:cNvSpPr/>
          <p:nvPr/>
        </p:nvSpPr>
        <p:spPr>
          <a:xfrm>
            <a:off x="3605400" y="3640680"/>
            <a:ext cx="2279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5 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生成临时交易码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2" name="CustomShape 24"/>
          <p:cNvSpPr/>
          <p:nvPr/>
        </p:nvSpPr>
        <p:spPr>
          <a:xfrm>
            <a:off x="6203520" y="3502800"/>
            <a:ext cx="1475280" cy="68400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ffffff"/>
                </a:solidFill>
                <a:uFillTx/>
                <a:latin typeface="微软雅黑"/>
                <a:ea typeface="微软雅黑"/>
              </a:rPr>
              <a:t>CACHE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tradeCode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3" name="CustomShape 25"/>
          <p:cNvSpPr/>
          <p:nvPr/>
        </p:nvSpPr>
        <p:spPr>
          <a:xfrm>
            <a:off x="5727600" y="3739680"/>
            <a:ext cx="467280" cy="1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4" name="CustomShape 26"/>
          <p:cNvSpPr/>
          <p:nvPr/>
        </p:nvSpPr>
        <p:spPr>
          <a:xfrm rot="10800000">
            <a:off x="7668720" y="3781440"/>
            <a:ext cx="503280" cy="794160"/>
          </a:xfrm>
          <a:prstGeom prst="corner">
            <a:avLst>
              <a:gd name="adj1" fmla="val 21202"/>
              <a:gd name="adj2" fmla="val 212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5" name="CustomShape 27"/>
          <p:cNvSpPr/>
          <p:nvPr/>
        </p:nvSpPr>
        <p:spPr>
          <a:xfrm>
            <a:off x="7742520" y="5037840"/>
            <a:ext cx="1072800" cy="3686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PASS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6" name="CustomShape 28"/>
          <p:cNvSpPr/>
          <p:nvPr/>
        </p:nvSpPr>
        <p:spPr>
          <a:xfrm>
            <a:off x="7296480" y="5116680"/>
            <a:ext cx="431280" cy="1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7" name="CustomShape 29"/>
          <p:cNvSpPr/>
          <p:nvPr/>
        </p:nvSpPr>
        <p:spPr>
          <a:xfrm>
            <a:off x="8019360" y="4559040"/>
            <a:ext cx="215280" cy="467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8" name="CustomShape 30"/>
          <p:cNvSpPr/>
          <p:nvPr/>
        </p:nvSpPr>
        <p:spPr>
          <a:xfrm>
            <a:off x="7428960" y="6451560"/>
            <a:ext cx="1960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9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、生成订单信息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9" name="CustomShape 31"/>
          <p:cNvSpPr/>
          <p:nvPr/>
        </p:nvSpPr>
        <p:spPr>
          <a:xfrm>
            <a:off x="8409600" y="3759480"/>
            <a:ext cx="1329120" cy="2203200"/>
          </a:xfrm>
          <a:prstGeom prst="bentUpArrow">
            <a:avLst>
              <a:gd name="adj1" fmla="val 7888"/>
              <a:gd name="adj2" fmla="val 8705"/>
              <a:gd name="adj3" fmla="val 770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0" name="CustomShape 32"/>
          <p:cNvSpPr/>
          <p:nvPr/>
        </p:nvSpPr>
        <p:spPr>
          <a:xfrm>
            <a:off x="7999920" y="5438520"/>
            <a:ext cx="247680" cy="323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1" name="CustomShape 33"/>
          <p:cNvSpPr/>
          <p:nvPr/>
        </p:nvSpPr>
        <p:spPr>
          <a:xfrm>
            <a:off x="7999920" y="6059160"/>
            <a:ext cx="247680" cy="39996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2" name="CustomShape 34"/>
          <p:cNvSpPr/>
          <p:nvPr/>
        </p:nvSpPr>
        <p:spPr>
          <a:xfrm>
            <a:off x="4021920" y="5983200"/>
            <a:ext cx="2021760" cy="83700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5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保存订单到数据库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重定向到支付系统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3" name="CustomShape 35"/>
          <p:cNvSpPr/>
          <p:nvPr/>
        </p:nvSpPr>
        <p:spPr>
          <a:xfrm>
            <a:off x="6042960" y="6539040"/>
            <a:ext cx="1468800" cy="17928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4" name="CustomShape 36"/>
          <p:cNvSpPr/>
          <p:nvPr/>
        </p:nvSpPr>
        <p:spPr>
          <a:xfrm>
            <a:off x="5878080" y="3424320"/>
            <a:ext cx="179280" cy="935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83" dur="indefinite" restart="never" nodeType="tmRoot">
          <p:childTnLst>
            <p:seq>
              <p:cTn id="184" dur="indefinite" nodeType="mainSeq">
                <p:childTnLst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46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47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36C6CA8-BA00-4F6B-8391-FB8F5CA554CA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32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48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49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50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51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52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53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54" name="CustomShape 10"/>
          <p:cNvSpPr/>
          <p:nvPr/>
        </p:nvSpPr>
        <p:spPr>
          <a:xfrm>
            <a:off x="928800" y="2194560"/>
            <a:ext cx="3255840" cy="63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55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56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57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58" name="CustomShape 14"/>
          <p:cNvSpPr/>
          <p:nvPr/>
        </p:nvSpPr>
        <p:spPr>
          <a:xfrm>
            <a:off x="4467600" y="3524400"/>
            <a:ext cx="3255840" cy="61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3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59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0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61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62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563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4" name="CustomShape 20"/>
          <p:cNvSpPr/>
          <p:nvPr/>
        </p:nvSpPr>
        <p:spPr>
          <a:xfrm>
            <a:off x="4467600" y="4926600"/>
            <a:ext cx="3255840" cy="65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5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支付模块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67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1DC6823-1B9C-4182-A9E7-6E2210F5FA65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32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68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69" name="CustomShape 4"/>
          <p:cNvSpPr/>
          <p:nvPr/>
        </p:nvSpPr>
        <p:spPr>
          <a:xfrm>
            <a:off x="5319360" y="4680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选择支付方法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70" name="图片 5" descr="手机截图图社交软件的信息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支付模块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72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8F24103-86B6-4D5F-B405-AF96CD3D69B3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33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73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74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扫码付款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75" name="图片 3" descr="社交网站的手机截图&#10;&#10;描述已自动生成"/>
          <p:cNvPicPr/>
          <p:nvPr/>
        </p:nvPicPr>
        <p:blipFill>
          <a:blip r:embed="rId1"/>
          <a:stretch/>
        </p:blipFill>
        <p:spPr>
          <a:xfrm>
            <a:off x="88704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支付模块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77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34A9419-AD9B-44BA-AF8A-289BF28D76A5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34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78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79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付款成功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80" name="图片 5" descr="手机截图图社交软件的信息&#10;&#10;描述已自动生成"/>
          <p:cNvPicPr/>
          <p:nvPr/>
        </p:nvPicPr>
        <p:blipFill>
          <a:blip r:embed="rId1"/>
          <a:stretch/>
        </p:blipFill>
        <p:spPr>
          <a:xfrm>
            <a:off x="887040" y="100080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支付模块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82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ADC2688-1EFB-4F6B-B0AA-763F7F0CA9CA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583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84" name="CustomShape 4"/>
          <p:cNvSpPr/>
          <p:nvPr/>
        </p:nvSpPr>
        <p:spPr>
          <a:xfrm>
            <a:off x="554796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付款过程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85" name="图片 3" descr="沮丧的男性客户服务"/>
          <p:cNvPicPr/>
          <p:nvPr/>
        </p:nvPicPr>
        <p:blipFill>
          <a:blip r:embed="rId1"/>
          <a:stretch/>
        </p:blipFill>
        <p:spPr>
          <a:xfrm>
            <a:off x="1589040" y="1001880"/>
            <a:ext cx="954720" cy="948960"/>
          </a:xfrm>
          <a:prstGeom prst="rect">
            <a:avLst/>
          </a:prstGeom>
          <a:ln>
            <a:noFill/>
          </a:ln>
        </p:spPr>
      </p:pic>
      <p:pic>
        <p:nvPicPr>
          <p:cNvPr id="586" name="图形 7" descr="电视"/>
          <p:cNvPicPr/>
          <p:nvPr/>
        </p:nvPicPr>
        <p:blipFill>
          <a:blip r:embed="rId2"/>
          <a:stretch/>
        </p:blipFill>
        <p:spPr>
          <a:xfrm>
            <a:off x="5150880" y="1105920"/>
            <a:ext cx="913680" cy="913680"/>
          </a:xfrm>
          <a:prstGeom prst="rect">
            <a:avLst/>
          </a:prstGeom>
          <a:ln>
            <a:noFill/>
          </a:ln>
        </p:spPr>
      </p:pic>
      <p:pic>
        <p:nvPicPr>
          <p:cNvPr id="587" name="Picture 2" descr="alipay-logo"/>
          <p:cNvPicPr/>
          <p:nvPr/>
        </p:nvPicPr>
        <p:blipFill>
          <a:blip r:embed="rId3"/>
          <a:stretch/>
        </p:blipFill>
        <p:spPr>
          <a:xfrm>
            <a:off x="8197560" y="1282680"/>
            <a:ext cx="1596960" cy="559800"/>
          </a:xfrm>
          <a:prstGeom prst="rect">
            <a:avLst/>
          </a:prstGeom>
          <a:ln>
            <a:noFill/>
          </a:ln>
        </p:spPr>
      </p:pic>
      <p:sp>
        <p:nvSpPr>
          <p:cNvPr id="588" name="Line 5"/>
          <p:cNvSpPr/>
          <p:nvPr/>
        </p:nvSpPr>
        <p:spPr>
          <a:xfrm>
            <a:off x="2066400" y="2019960"/>
            <a:ext cx="0" cy="4691520"/>
          </a:xfrm>
          <a:prstGeom prst="line">
            <a:avLst/>
          </a:prstGeom>
          <a:ln w="38160">
            <a:solidFill>
              <a:srgbClr val="3728ab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9" name="Line 6"/>
          <p:cNvSpPr/>
          <p:nvPr/>
        </p:nvSpPr>
        <p:spPr>
          <a:xfrm flipH="1">
            <a:off x="5607720" y="2019960"/>
            <a:ext cx="2520" cy="4691520"/>
          </a:xfrm>
          <a:prstGeom prst="line">
            <a:avLst/>
          </a:prstGeom>
          <a:ln w="3816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0" name="Line 7"/>
          <p:cNvSpPr/>
          <p:nvPr/>
        </p:nvSpPr>
        <p:spPr>
          <a:xfrm>
            <a:off x="9063720" y="2019960"/>
            <a:ext cx="0" cy="4691520"/>
          </a:xfrm>
          <a:prstGeom prst="line">
            <a:avLst/>
          </a:prstGeom>
          <a:ln w="38160">
            <a:solidFill>
              <a:schemeClr val="accent2">
                <a:lumMod val="40000"/>
                <a:lumOff val="6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1" name="CustomShape 8"/>
          <p:cNvSpPr/>
          <p:nvPr/>
        </p:nvSpPr>
        <p:spPr>
          <a:xfrm>
            <a:off x="2260440" y="2228400"/>
            <a:ext cx="3283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2" name="CustomShape 9"/>
          <p:cNvSpPr/>
          <p:nvPr/>
        </p:nvSpPr>
        <p:spPr>
          <a:xfrm>
            <a:off x="2955240" y="192096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点击支付按钮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3" name="CustomShape 10"/>
          <p:cNvSpPr/>
          <p:nvPr/>
        </p:nvSpPr>
        <p:spPr>
          <a:xfrm flipH="1">
            <a:off x="2301840" y="2689560"/>
            <a:ext cx="3199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11"/>
          <p:cNvSpPr/>
          <p:nvPr/>
        </p:nvSpPr>
        <p:spPr>
          <a:xfrm>
            <a:off x="2410200" y="2368800"/>
            <a:ext cx="32839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生成支付地址、参数和签名，给用户重定向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5" name="CustomShape 12"/>
          <p:cNvSpPr/>
          <p:nvPr/>
        </p:nvSpPr>
        <p:spPr>
          <a:xfrm>
            <a:off x="2153880" y="3427560"/>
            <a:ext cx="6819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6" name="CustomShape 13"/>
          <p:cNvSpPr/>
          <p:nvPr/>
        </p:nvSpPr>
        <p:spPr>
          <a:xfrm>
            <a:off x="2145600" y="3058200"/>
            <a:ext cx="726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用户根据商家提供的支付地址、参数和签名向第三方支付发送支付请求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7" name="CustomShape 14"/>
          <p:cNvSpPr/>
          <p:nvPr/>
        </p:nvSpPr>
        <p:spPr>
          <a:xfrm flipH="1" flipV="1">
            <a:off x="2207880" y="3866760"/>
            <a:ext cx="6745320" cy="1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8" name="CustomShape 15"/>
          <p:cNvSpPr/>
          <p:nvPr/>
        </p:nvSpPr>
        <p:spPr>
          <a:xfrm>
            <a:off x="4031640" y="3550320"/>
            <a:ext cx="3152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第三方支付系统返回支付页面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9" name="CustomShape 16"/>
          <p:cNvSpPr/>
          <p:nvPr/>
        </p:nvSpPr>
        <p:spPr>
          <a:xfrm>
            <a:off x="2223360" y="4348440"/>
            <a:ext cx="671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CustomShape 17"/>
          <p:cNvSpPr/>
          <p:nvPr/>
        </p:nvSpPr>
        <p:spPr>
          <a:xfrm>
            <a:off x="4145400" y="4025520"/>
            <a:ext cx="2923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登录第三方支付系统并付款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1" name="CustomShape 18"/>
          <p:cNvSpPr/>
          <p:nvPr/>
        </p:nvSpPr>
        <p:spPr>
          <a:xfrm flipH="1" flipV="1">
            <a:off x="2190240" y="4774320"/>
            <a:ext cx="6745320" cy="1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2" name="CustomShape 19"/>
          <p:cNvSpPr/>
          <p:nvPr/>
        </p:nvSpPr>
        <p:spPr>
          <a:xfrm>
            <a:off x="3415680" y="4449240"/>
            <a:ext cx="4295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返回商家地址，参数，签名给用户重定向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3" name="CustomShape 20"/>
          <p:cNvSpPr/>
          <p:nvPr/>
        </p:nvSpPr>
        <p:spPr>
          <a:xfrm>
            <a:off x="2190960" y="5215320"/>
            <a:ext cx="33415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4" name="CustomShape 21"/>
          <p:cNvSpPr/>
          <p:nvPr/>
        </p:nvSpPr>
        <p:spPr>
          <a:xfrm>
            <a:off x="2692800" y="4898520"/>
            <a:ext cx="2009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收到支付成功通知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5" name="Line 22"/>
          <p:cNvSpPr/>
          <p:nvPr/>
        </p:nvSpPr>
        <p:spPr>
          <a:xfrm>
            <a:off x="5694480" y="5215320"/>
            <a:ext cx="574920" cy="0"/>
          </a:xfrm>
          <a:prstGeom prst="line">
            <a:avLst/>
          </a:prstGeom>
          <a:ln w="38160">
            <a:solidFill>
              <a:srgbClr val="3728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6" name="Line 23"/>
          <p:cNvSpPr/>
          <p:nvPr/>
        </p:nvSpPr>
        <p:spPr>
          <a:xfrm>
            <a:off x="6269400" y="5184000"/>
            <a:ext cx="0" cy="489960"/>
          </a:xfrm>
          <a:prstGeom prst="line">
            <a:avLst/>
          </a:prstGeom>
          <a:ln w="38160">
            <a:solidFill>
              <a:srgbClr val="3728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7" name="CustomShape 24"/>
          <p:cNvSpPr/>
          <p:nvPr/>
        </p:nvSpPr>
        <p:spPr>
          <a:xfrm flipH="1" flipV="1">
            <a:off x="5667120" y="5637600"/>
            <a:ext cx="58104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25"/>
          <p:cNvSpPr/>
          <p:nvPr/>
        </p:nvSpPr>
        <p:spPr>
          <a:xfrm>
            <a:off x="6193080" y="525996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处理支付结果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9" name="CustomShape 26"/>
          <p:cNvSpPr/>
          <p:nvPr/>
        </p:nvSpPr>
        <p:spPr>
          <a:xfrm flipH="1">
            <a:off x="2153160" y="5673960"/>
            <a:ext cx="3378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0" name="CustomShape 27"/>
          <p:cNvSpPr/>
          <p:nvPr/>
        </p:nvSpPr>
        <p:spPr>
          <a:xfrm>
            <a:off x="2734920" y="5355000"/>
            <a:ext cx="2009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收到支付成功通知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11" name="CustomShape 28"/>
          <p:cNvSpPr/>
          <p:nvPr/>
        </p:nvSpPr>
        <p:spPr>
          <a:xfrm flipH="1">
            <a:off x="5676480" y="6107760"/>
            <a:ext cx="32590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2" name="CustomShape 29"/>
          <p:cNvSpPr/>
          <p:nvPr/>
        </p:nvSpPr>
        <p:spPr>
          <a:xfrm>
            <a:off x="5607000" y="5757840"/>
            <a:ext cx="34956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支付宝通知平台支付结果</a:t>
            </a:r>
            <a:r>
              <a:rPr b="0" lang="en-US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(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异步</a:t>
            </a:r>
            <a:r>
              <a:rPr b="0" lang="en-US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13" name="CustomShape 30"/>
          <p:cNvSpPr/>
          <p:nvPr/>
        </p:nvSpPr>
        <p:spPr>
          <a:xfrm>
            <a:off x="5685120" y="6545520"/>
            <a:ext cx="32590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3728ab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4" name="CustomShape 31"/>
          <p:cNvSpPr/>
          <p:nvPr/>
        </p:nvSpPr>
        <p:spPr>
          <a:xfrm>
            <a:off x="6614640" y="6222960"/>
            <a:ext cx="11714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SUCCESS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7" dur="indefinite" restart="never" nodeType="tmRoot">
          <p:childTnLst>
            <p:seq>
              <p:cTn id="278" dur="indefinite" nodeType="mainSeq">
                <p:childTnLst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支付模块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16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DAD129B-D870-43D7-A12F-3AC7E875A86E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36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617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18" name="CustomShape 4"/>
          <p:cNvSpPr/>
          <p:nvPr/>
        </p:nvSpPr>
        <p:spPr>
          <a:xfrm>
            <a:off x="5317200" y="468000"/>
            <a:ext cx="1095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支付流程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19" name="CustomShape 5"/>
          <p:cNvSpPr/>
          <p:nvPr/>
        </p:nvSpPr>
        <p:spPr>
          <a:xfrm>
            <a:off x="1789920" y="1358280"/>
            <a:ext cx="214560" cy="459792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0" name="CustomShape 6"/>
          <p:cNvSpPr/>
          <p:nvPr/>
        </p:nvSpPr>
        <p:spPr>
          <a:xfrm>
            <a:off x="4511160" y="2163600"/>
            <a:ext cx="214560" cy="378252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1" name="CustomShape 7"/>
          <p:cNvSpPr/>
          <p:nvPr/>
        </p:nvSpPr>
        <p:spPr>
          <a:xfrm>
            <a:off x="7124040" y="3075120"/>
            <a:ext cx="214560" cy="28810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2" name="CustomShape 8"/>
          <p:cNvSpPr/>
          <p:nvPr/>
        </p:nvSpPr>
        <p:spPr>
          <a:xfrm>
            <a:off x="1184760" y="1358280"/>
            <a:ext cx="142488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2400" spc="-1" strike="noStrike">
                <a:solidFill>
                  <a:srgbClr val="ffffff"/>
                </a:solidFill>
                <a:latin typeface="Speak Pro"/>
                <a:ea typeface="DejaVu Sans"/>
              </a:rPr>
              <a:t>支付服务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3" name="CustomShape 9"/>
          <p:cNvSpPr/>
          <p:nvPr/>
        </p:nvSpPr>
        <p:spPr>
          <a:xfrm>
            <a:off x="3912480" y="2163600"/>
            <a:ext cx="14115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2400" spc="-1" strike="noStrike">
                <a:solidFill>
                  <a:srgbClr val="ffffff"/>
                </a:solidFill>
                <a:latin typeface="Speak Pro"/>
                <a:ea typeface="DejaVu Sans"/>
              </a:rPr>
              <a:t>支付服务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4" name="CustomShape 10"/>
          <p:cNvSpPr/>
          <p:nvPr/>
        </p:nvSpPr>
        <p:spPr>
          <a:xfrm>
            <a:off x="6503400" y="3075120"/>
            <a:ext cx="14817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2400" spc="-1" strike="noStrike">
                <a:solidFill>
                  <a:srgbClr val="ffffff"/>
                </a:solidFill>
                <a:latin typeface="Speak Pro"/>
                <a:ea typeface="DejaVu Sans"/>
              </a:rPr>
              <a:t>订单服务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5" name="CustomShape 11"/>
          <p:cNvSpPr/>
          <p:nvPr/>
        </p:nvSpPr>
        <p:spPr>
          <a:xfrm>
            <a:off x="989640" y="2165760"/>
            <a:ext cx="18525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定期检查支付状态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26" name="CustomShape 12"/>
          <p:cNvSpPr/>
          <p:nvPr/>
        </p:nvSpPr>
        <p:spPr>
          <a:xfrm>
            <a:off x="861840" y="3014640"/>
            <a:ext cx="20631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latin typeface="微软雅黑"/>
                <a:ea typeface="微软雅黑"/>
              </a:rPr>
              <a:t>PAYMENT_CHECK_QUEUE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27" name="CustomShape 13"/>
          <p:cNvSpPr/>
          <p:nvPr/>
        </p:nvSpPr>
        <p:spPr>
          <a:xfrm>
            <a:off x="3872160" y="3029400"/>
            <a:ext cx="14943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更新支付信息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28" name="CustomShape 14"/>
          <p:cNvSpPr/>
          <p:nvPr/>
        </p:nvSpPr>
        <p:spPr>
          <a:xfrm>
            <a:off x="3508560" y="3875400"/>
            <a:ext cx="221832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latin typeface="微软雅黑"/>
                <a:ea typeface="微软雅黑"/>
              </a:rPr>
              <a:t>PAYMENT_SUCCESS_QUEUE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29" name="CustomShape 15"/>
          <p:cNvSpPr/>
          <p:nvPr/>
        </p:nvSpPr>
        <p:spPr>
          <a:xfrm>
            <a:off x="6495120" y="3871440"/>
            <a:ext cx="1481760" cy="3934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600" spc="-1" strike="noStrike">
                <a:solidFill>
                  <a:srgbClr val="ffffff"/>
                </a:solidFill>
                <a:latin typeface="Arial"/>
                <a:ea typeface="DejaVu Sans"/>
              </a:rPr>
              <a:t>更新订单信息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30" name="CustomShape 16"/>
          <p:cNvSpPr/>
          <p:nvPr/>
        </p:nvSpPr>
        <p:spPr>
          <a:xfrm>
            <a:off x="9737640" y="3860640"/>
            <a:ext cx="214560" cy="209556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1" name="CustomShape 17"/>
          <p:cNvSpPr/>
          <p:nvPr/>
        </p:nvSpPr>
        <p:spPr>
          <a:xfrm>
            <a:off x="9118080" y="3860640"/>
            <a:ext cx="1481760" cy="40752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2400" spc="-1" strike="noStrike">
                <a:solidFill>
                  <a:srgbClr val="ffffff"/>
                </a:solidFill>
                <a:latin typeface="Speak Pro"/>
                <a:ea typeface="DejaVu Sans"/>
              </a:rPr>
              <a:t>物流服务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32" name="CustomShape 18"/>
          <p:cNvSpPr/>
          <p:nvPr/>
        </p:nvSpPr>
        <p:spPr>
          <a:xfrm>
            <a:off x="9118080" y="4703040"/>
            <a:ext cx="1468080" cy="3934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600" spc="-1" strike="noStrike">
                <a:solidFill>
                  <a:srgbClr val="ffffff"/>
                </a:solidFill>
                <a:latin typeface="Arial"/>
                <a:ea typeface="DejaVu Sans"/>
              </a:rPr>
              <a:t>生成物流信息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33" name="CustomShape 19"/>
          <p:cNvSpPr/>
          <p:nvPr/>
        </p:nvSpPr>
        <p:spPr>
          <a:xfrm>
            <a:off x="6402600" y="4703040"/>
            <a:ext cx="1683720" cy="3934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latin typeface="微软雅黑"/>
                <a:ea typeface="微软雅黑"/>
              </a:rPr>
              <a:t>ORDER_PAY_QUEUE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34" name="CustomShape 20"/>
          <p:cNvSpPr/>
          <p:nvPr/>
        </p:nvSpPr>
        <p:spPr>
          <a:xfrm>
            <a:off x="2925360" y="3151440"/>
            <a:ext cx="935280" cy="158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5" name="CustomShape 21"/>
          <p:cNvSpPr/>
          <p:nvPr/>
        </p:nvSpPr>
        <p:spPr>
          <a:xfrm>
            <a:off x="5738040" y="3991680"/>
            <a:ext cx="755280" cy="158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6" name="CustomShape 22"/>
          <p:cNvSpPr/>
          <p:nvPr/>
        </p:nvSpPr>
        <p:spPr>
          <a:xfrm>
            <a:off x="8077320" y="4821840"/>
            <a:ext cx="1043280" cy="158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49" dur="indefinite" restart="never" nodeType="tmRoot">
          <p:childTnLst>
            <p:seq>
              <p:cTn id="350" dur="indefinite" nodeType="mainSeq">
                <p:childTnLst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38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F2CC040-17DF-4A9B-8C23-1E1095552A29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38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640" name="CustomShape 4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41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42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43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44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45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46" name="CustomShape 10"/>
          <p:cNvSpPr/>
          <p:nvPr/>
        </p:nvSpPr>
        <p:spPr>
          <a:xfrm>
            <a:off x="928800" y="2194560"/>
            <a:ext cx="3255840" cy="65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7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8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9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0" name="CustomShape 14"/>
          <p:cNvSpPr/>
          <p:nvPr/>
        </p:nvSpPr>
        <p:spPr>
          <a:xfrm>
            <a:off x="4467600" y="3524400"/>
            <a:ext cx="3255840" cy="64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1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1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2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53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54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00000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655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6" name="CustomShape 20"/>
          <p:cNvSpPr/>
          <p:nvPr/>
        </p:nvSpPr>
        <p:spPr>
          <a:xfrm>
            <a:off x="4467600" y="4926600"/>
            <a:ext cx="32558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7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59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DC5BB31-EA81-4942-BB67-8CA5A19D6230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38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660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61" name="CustomShape 4"/>
          <p:cNvSpPr/>
          <p:nvPr/>
        </p:nvSpPr>
        <p:spPr>
          <a:xfrm>
            <a:off x="5319360" y="4680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商品评论页面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662" name="图片 3" descr="手机屏幕截图&#10;&#10;描述已自动生成"/>
          <p:cNvPicPr/>
          <p:nvPr/>
        </p:nvPicPr>
        <p:blipFill>
          <a:blip r:embed="rId1"/>
          <a:stretch/>
        </p:blipFill>
        <p:spPr>
          <a:xfrm>
            <a:off x="887040" y="100080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838080" y="174600"/>
            <a:ext cx="10178280" cy="11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项目使用到的技术及框架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E910B4E-DA23-429D-825F-B45DC1C25924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11083680" y="837360"/>
            <a:ext cx="844920" cy="46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97" name="图片 8" descr="图片包含 游戏机, 名片, 文字&#10;&#10;描述已自动生成"/>
          <p:cNvPicPr/>
          <p:nvPr/>
        </p:nvPicPr>
        <p:blipFill>
          <a:blip r:embed="rId1"/>
          <a:stretch/>
        </p:blipFill>
        <p:spPr>
          <a:xfrm>
            <a:off x="985320" y="1166400"/>
            <a:ext cx="679680" cy="679680"/>
          </a:xfrm>
          <a:prstGeom prst="rect">
            <a:avLst/>
          </a:prstGeom>
          <a:ln>
            <a:noFill/>
          </a:ln>
        </p:spPr>
      </p:pic>
      <p:pic>
        <p:nvPicPr>
          <p:cNvPr id="198" name="图片 10" descr="手机屏幕截图&#10;&#10;描述已自动生成"/>
          <p:cNvPicPr/>
          <p:nvPr/>
        </p:nvPicPr>
        <p:blipFill>
          <a:blip r:embed="rId2"/>
          <a:stretch/>
        </p:blipFill>
        <p:spPr>
          <a:xfrm>
            <a:off x="1935360" y="1166400"/>
            <a:ext cx="959760" cy="639720"/>
          </a:xfrm>
          <a:prstGeom prst="rect">
            <a:avLst/>
          </a:prstGeom>
          <a:ln>
            <a:noFill/>
          </a:ln>
        </p:spPr>
      </p:pic>
      <p:pic>
        <p:nvPicPr>
          <p:cNvPr id="199" name="图片 12" descr="图片包含 游戏机, 画&#10;&#10;描述已自动生成"/>
          <p:cNvPicPr/>
          <p:nvPr/>
        </p:nvPicPr>
        <p:blipFill>
          <a:blip r:embed="rId3"/>
          <a:stretch/>
        </p:blipFill>
        <p:spPr>
          <a:xfrm>
            <a:off x="985320" y="1965240"/>
            <a:ext cx="679680" cy="679680"/>
          </a:xfrm>
          <a:prstGeom prst="rect">
            <a:avLst/>
          </a:prstGeom>
          <a:ln>
            <a:noFill/>
          </a:ln>
        </p:spPr>
      </p:pic>
      <p:pic>
        <p:nvPicPr>
          <p:cNvPr id="200" name="图片 14" descr="图片包含 游戏机, 画&#10;&#10;描述已自动生成"/>
          <p:cNvPicPr/>
          <p:nvPr/>
        </p:nvPicPr>
        <p:blipFill>
          <a:blip r:embed="rId4"/>
          <a:stretch/>
        </p:blipFill>
        <p:spPr>
          <a:xfrm>
            <a:off x="1758600" y="2125080"/>
            <a:ext cx="1918800" cy="482040"/>
          </a:xfrm>
          <a:prstGeom prst="rect">
            <a:avLst/>
          </a:prstGeom>
          <a:ln>
            <a:noFill/>
          </a:ln>
        </p:spPr>
      </p:pic>
      <p:pic>
        <p:nvPicPr>
          <p:cNvPr id="201" name="图片 17" descr="图片包含 游戏机, 食物, 画, 衬衫&#10;&#10;描述已自动生成"/>
          <p:cNvPicPr/>
          <p:nvPr/>
        </p:nvPicPr>
        <p:blipFill>
          <a:blip r:embed="rId5"/>
          <a:stretch/>
        </p:blipFill>
        <p:spPr>
          <a:xfrm>
            <a:off x="921600" y="5571720"/>
            <a:ext cx="1149120" cy="804240"/>
          </a:xfrm>
          <a:prstGeom prst="rect">
            <a:avLst/>
          </a:prstGeom>
          <a:ln>
            <a:noFill/>
          </a:ln>
        </p:spPr>
      </p:pic>
      <p:pic>
        <p:nvPicPr>
          <p:cNvPr id="202" name="图片 19" descr="图片包含 游戏机&#10;&#10;描述已自动生成"/>
          <p:cNvPicPr/>
          <p:nvPr/>
        </p:nvPicPr>
        <p:blipFill>
          <a:blip r:embed="rId6"/>
          <a:stretch/>
        </p:blipFill>
        <p:spPr>
          <a:xfrm>
            <a:off x="1145160" y="4681080"/>
            <a:ext cx="2610000" cy="659520"/>
          </a:xfrm>
          <a:prstGeom prst="rect">
            <a:avLst/>
          </a:prstGeom>
          <a:ln>
            <a:noFill/>
          </a:ln>
        </p:spPr>
      </p:pic>
      <p:pic>
        <p:nvPicPr>
          <p:cNvPr id="203" name="图片 21" descr="图片包含 游戏机, 画, 标志&#10;&#10;描述已自动生成"/>
          <p:cNvPicPr/>
          <p:nvPr/>
        </p:nvPicPr>
        <p:blipFill>
          <a:blip r:embed="rId7"/>
          <a:stretch/>
        </p:blipFill>
        <p:spPr>
          <a:xfrm>
            <a:off x="2546640" y="5569920"/>
            <a:ext cx="1226520" cy="765000"/>
          </a:xfrm>
          <a:prstGeom prst="rect">
            <a:avLst/>
          </a:prstGeom>
          <a:ln>
            <a:noFill/>
          </a:ln>
        </p:spPr>
      </p:pic>
      <p:pic>
        <p:nvPicPr>
          <p:cNvPr id="204" name="图片 23" descr="图片包含 游戏机, 画&#10;&#10;描述已自动生成"/>
          <p:cNvPicPr/>
          <p:nvPr/>
        </p:nvPicPr>
        <p:blipFill>
          <a:blip r:embed="rId8"/>
          <a:stretch/>
        </p:blipFill>
        <p:spPr>
          <a:xfrm>
            <a:off x="5927760" y="1398240"/>
            <a:ext cx="700200" cy="700200"/>
          </a:xfrm>
          <a:prstGeom prst="rect">
            <a:avLst/>
          </a:prstGeom>
          <a:ln>
            <a:noFill/>
          </a:ln>
        </p:spPr>
      </p:pic>
      <p:pic>
        <p:nvPicPr>
          <p:cNvPr id="205" name="图片 25" descr="卡通画&#10;&#10;描述已自动生成"/>
          <p:cNvPicPr/>
          <p:nvPr/>
        </p:nvPicPr>
        <p:blipFill>
          <a:blip r:embed="rId9"/>
          <a:stretch/>
        </p:blipFill>
        <p:spPr>
          <a:xfrm>
            <a:off x="3948480" y="1382400"/>
            <a:ext cx="1626840" cy="756000"/>
          </a:xfrm>
          <a:prstGeom prst="rect">
            <a:avLst/>
          </a:prstGeom>
          <a:ln>
            <a:noFill/>
          </a:ln>
        </p:spPr>
      </p:pic>
      <p:pic>
        <p:nvPicPr>
          <p:cNvPr id="206" name="图片 27" descr="卡通人物&#10;&#10;描述已自动生成"/>
          <p:cNvPicPr/>
          <p:nvPr/>
        </p:nvPicPr>
        <p:blipFill>
          <a:blip r:embed="rId10"/>
          <a:stretch/>
        </p:blipFill>
        <p:spPr>
          <a:xfrm>
            <a:off x="9954360" y="4081320"/>
            <a:ext cx="1091880" cy="1094040"/>
          </a:xfrm>
          <a:prstGeom prst="rect">
            <a:avLst/>
          </a:prstGeom>
          <a:ln>
            <a:noFill/>
          </a:ln>
        </p:spPr>
      </p:pic>
      <p:pic>
        <p:nvPicPr>
          <p:cNvPr id="207" name="图片 29" descr="手机屏幕截图&#10;&#10;描述已自动生成"/>
          <p:cNvPicPr/>
          <p:nvPr/>
        </p:nvPicPr>
        <p:blipFill>
          <a:blip r:embed="rId11"/>
          <a:stretch/>
        </p:blipFill>
        <p:spPr>
          <a:xfrm>
            <a:off x="8191080" y="4164480"/>
            <a:ext cx="1316520" cy="844560"/>
          </a:xfrm>
          <a:prstGeom prst="rect">
            <a:avLst/>
          </a:prstGeom>
          <a:ln>
            <a:noFill/>
          </a:ln>
        </p:spPr>
      </p:pic>
      <p:pic>
        <p:nvPicPr>
          <p:cNvPr id="208" name="图片 31" descr="图片包含 游戏机&#10;&#10;描述已自动生成"/>
          <p:cNvPicPr/>
          <p:nvPr/>
        </p:nvPicPr>
        <p:blipFill>
          <a:blip r:embed="rId12"/>
          <a:stretch/>
        </p:blipFill>
        <p:spPr>
          <a:xfrm>
            <a:off x="9392400" y="5625000"/>
            <a:ext cx="1690560" cy="946440"/>
          </a:xfrm>
          <a:prstGeom prst="rect">
            <a:avLst/>
          </a:prstGeom>
          <a:ln>
            <a:noFill/>
          </a:ln>
        </p:spPr>
      </p:pic>
      <p:pic>
        <p:nvPicPr>
          <p:cNvPr id="209" name="图片 33" descr="图片包含 游戏机, 画&#10;&#10;描述已自动生成"/>
          <p:cNvPicPr/>
          <p:nvPr/>
        </p:nvPicPr>
        <p:blipFill>
          <a:blip r:embed="rId13"/>
          <a:stretch/>
        </p:blipFill>
        <p:spPr>
          <a:xfrm>
            <a:off x="8089560" y="5552280"/>
            <a:ext cx="1091880" cy="1091880"/>
          </a:xfrm>
          <a:prstGeom prst="rect">
            <a:avLst/>
          </a:prstGeom>
          <a:ln>
            <a:noFill/>
          </a:ln>
        </p:spPr>
      </p:pic>
      <p:pic>
        <p:nvPicPr>
          <p:cNvPr id="210" name="图片 35" descr="图片包含 游戏机, 名片, 文字, 画&#10;&#10;描述已自动生成"/>
          <p:cNvPicPr/>
          <p:nvPr/>
        </p:nvPicPr>
        <p:blipFill>
          <a:blip r:embed="rId14"/>
          <a:stretch/>
        </p:blipFill>
        <p:spPr>
          <a:xfrm>
            <a:off x="5185440" y="5176440"/>
            <a:ext cx="1091880" cy="1091880"/>
          </a:xfrm>
          <a:prstGeom prst="rect">
            <a:avLst/>
          </a:prstGeom>
          <a:ln>
            <a:noFill/>
          </a:ln>
        </p:spPr>
      </p:pic>
      <p:pic>
        <p:nvPicPr>
          <p:cNvPr id="211" name="图片 37" descr="卡通人物&#10;&#10;描述已自动生成"/>
          <p:cNvPicPr/>
          <p:nvPr/>
        </p:nvPicPr>
        <p:blipFill>
          <a:blip r:embed="rId15"/>
          <a:stretch/>
        </p:blipFill>
        <p:spPr>
          <a:xfrm>
            <a:off x="1472040" y="3203640"/>
            <a:ext cx="1198080" cy="721800"/>
          </a:xfrm>
          <a:prstGeom prst="rect">
            <a:avLst/>
          </a:prstGeom>
          <a:ln>
            <a:noFill/>
          </a:ln>
        </p:spPr>
      </p:pic>
      <p:pic>
        <p:nvPicPr>
          <p:cNvPr id="212" name="图片 39" descr="图片包含 游戏机, 钟表&#10;&#10;描述已自动生成"/>
          <p:cNvPicPr/>
          <p:nvPr/>
        </p:nvPicPr>
        <p:blipFill>
          <a:blip r:embed="rId16"/>
          <a:stretch/>
        </p:blipFill>
        <p:spPr>
          <a:xfrm>
            <a:off x="7257600" y="1171440"/>
            <a:ext cx="2747160" cy="966960"/>
          </a:xfrm>
          <a:prstGeom prst="rect">
            <a:avLst/>
          </a:prstGeom>
          <a:ln>
            <a:noFill/>
          </a:ln>
        </p:spPr>
      </p:pic>
      <p:pic>
        <p:nvPicPr>
          <p:cNvPr id="213" name="图片 41" descr="图片包含 游戏机, 标志&#10;&#10;描述已自动生成"/>
          <p:cNvPicPr/>
          <p:nvPr/>
        </p:nvPicPr>
        <p:blipFill>
          <a:blip r:embed="rId17"/>
          <a:stretch/>
        </p:blipFill>
        <p:spPr>
          <a:xfrm>
            <a:off x="10254600" y="1253520"/>
            <a:ext cx="844920" cy="844920"/>
          </a:xfrm>
          <a:prstGeom prst="rect">
            <a:avLst/>
          </a:prstGeom>
          <a:ln>
            <a:noFill/>
          </a:ln>
        </p:spPr>
      </p:pic>
      <p:pic>
        <p:nvPicPr>
          <p:cNvPr id="214" name="图片 43" descr="卡通画&#10;&#10;描述已自动生成"/>
          <p:cNvPicPr/>
          <p:nvPr/>
        </p:nvPicPr>
        <p:blipFill>
          <a:blip r:embed="rId18"/>
          <a:stretch/>
        </p:blipFill>
        <p:spPr>
          <a:xfrm>
            <a:off x="8943120" y="2496600"/>
            <a:ext cx="2469960" cy="1085400"/>
          </a:xfrm>
          <a:prstGeom prst="rect">
            <a:avLst/>
          </a:prstGeom>
          <a:ln>
            <a:noFill/>
          </a:ln>
        </p:spPr>
      </p:pic>
      <p:pic>
        <p:nvPicPr>
          <p:cNvPr id="215" name="图片 45" descr="图片包含 游戏机, 画, 桌子&#10;&#10;描述已自动生成"/>
          <p:cNvPicPr/>
          <p:nvPr/>
        </p:nvPicPr>
        <p:blipFill>
          <a:blip r:embed="rId19"/>
          <a:stretch/>
        </p:blipFill>
        <p:spPr>
          <a:xfrm>
            <a:off x="4166280" y="2655720"/>
            <a:ext cx="2622960" cy="1853640"/>
          </a:xfrm>
          <a:prstGeom prst="rect">
            <a:avLst/>
          </a:prstGeom>
          <a:ln>
            <a:noFill/>
          </a:ln>
        </p:spPr>
      </p:pic>
      <p:pic>
        <p:nvPicPr>
          <p:cNvPr id="216" name="图片 47" descr="卡通画&#10;&#10;描述已自动生成"/>
          <p:cNvPicPr/>
          <p:nvPr/>
        </p:nvPicPr>
        <p:blipFill>
          <a:blip r:embed="rId20"/>
          <a:stretch/>
        </p:blipFill>
        <p:spPr>
          <a:xfrm>
            <a:off x="7259400" y="2496600"/>
            <a:ext cx="1237680" cy="1130760"/>
          </a:xfrm>
          <a:prstGeom prst="rect">
            <a:avLst/>
          </a:prstGeom>
          <a:ln>
            <a:noFill/>
          </a:ln>
        </p:spPr>
      </p:pic>
      <p:sp>
        <p:nvSpPr>
          <p:cNvPr id="217" name="CustomShape 4"/>
          <p:cNvSpPr/>
          <p:nvPr/>
        </p:nvSpPr>
        <p:spPr>
          <a:xfrm>
            <a:off x="1520640" y="2827080"/>
            <a:ext cx="1100880" cy="483120"/>
          </a:xfrm>
          <a:prstGeom prst="can">
            <a:avLst>
              <a:gd name="adj" fmla="val 25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FastDFS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64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C17B222-3528-4B97-AAD9-032867109713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39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665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66" name="CustomShape 4"/>
          <p:cNvSpPr/>
          <p:nvPr/>
        </p:nvSpPr>
        <p:spPr>
          <a:xfrm>
            <a:off x="5090760" y="468000"/>
            <a:ext cx="2009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商品评论过程详解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7" name="CustomShape 5"/>
          <p:cNvSpPr/>
          <p:nvPr/>
        </p:nvSpPr>
        <p:spPr>
          <a:xfrm>
            <a:off x="1198440" y="1535760"/>
            <a:ext cx="1260000" cy="4341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评论服务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8" name="CustomShape 6"/>
          <p:cNvSpPr/>
          <p:nvPr/>
        </p:nvSpPr>
        <p:spPr>
          <a:xfrm>
            <a:off x="1708920" y="1971000"/>
            <a:ext cx="239040" cy="33994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9" name="CustomShape 7"/>
          <p:cNvSpPr/>
          <p:nvPr/>
        </p:nvSpPr>
        <p:spPr>
          <a:xfrm>
            <a:off x="852120" y="2237040"/>
            <a:ext cx="1952280" cy="6962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打分，填写评论内容，提交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0" name="CustomShape 8"/>
          <p:cNvSpPr/>
          <p:nvPr/>
        </p:nvSpPr>
        <p:spPr>
          <a:xfrm>
            <a:off x="586080" y="3200400"/>
            <a:ext cx="2485080" cy="42084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微软雅黑"/>
                <a:ea typeface="微软雅黑"/>
              </a:rPr>
              <a:t>PRODUCT_REVIEW_QUEUE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71" name="CustomShape 9"/>
          <p:cNvSpPr/>
          <p:nvPr/>
        </p:nvSpPr>
        <p:spPr>
          <a:xfrm>
            <a:off x="4702320" y="2112840"/>
            <a:ext cx="239040" cy="3257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2" name="CustomShape 10"/>
          <p:cNvSpPr/>
          <p:nvPr/>
        </p:nvSpPr>
        <p:spPr>
          <a:xfrm>
            <a:off x="4191840" y="2112840"/>
            <a:ext cx="1260000" cy="4341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店铺服务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3" name="CustomShape 11"/>
          <p:cNvSpPr/>
          <p:nvPr/>
        </p:nvSpPr>
        <p:spPr>
          <a:xfrm>
            <a:off x="4028400" y="3187080"/>
            <a:ext cx="1586880" cy="43416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重新计算评分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4" name="CustomShape 12"/>
          <p:cNvSpPr/>
          <p:nvPr/>
        </p:nvSpPr>
        <p:spPr>
          <a:xfrm>
            <a:off x="3071520" y="3320280"/>
            <a:ext cx="955800" cy="17928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5" name="CustomShape 13"/>
          <p:cNvSpPr/>
          <p:nvPr/>
        </p:nvSpPr>
        <p:spPr>
          <a:xfrm>
            <a:off x="6073920" y="1513800"/>
            <a:ext cx="21772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comment_score =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6" name="CustomShape 14"/>
          <p:cNvSpPr/>
          <p:nvPr/>
        </p:nvSpPr>
        <p:spPr>
          <a:xfrm>
            <a:off x="8205840" y="1236600"/>
            <a:ext cx="331164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product_score × 0.5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+ service_score × 0.3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+ delivery_score × 0.2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7" name="CustomShape 15"/>
          <p:cNvSpPr/>
          <p:nvPr/>
        </p:nvSpPr>
        <p:spPr>
          <a:xfrm>
            <a:off x="6073920" y="2622960"/>
            <a:ext cx="5720760" cy="20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If (comment_score ≥ 3)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// </a:t>
            </a:r>
            <a:r>
              <a:rPr b="0" lang="zh-CN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及格分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comment_score = comment_score ➗ 5 × 0.01;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} else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// </a:t>
            </a:r>
            <a:r>
              <a:rPr b="0" lang="zh-CN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不及格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comment_score = -comment_score ➗ 3 × 0.01;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8" name="CustomShape 16"/>
          <p:cNvSpPr/>
          <p:nvPr/>
        </p:nvSpPr>
        <p:spPr>
          <a:xfrm>
            <a:off x="6087600" y="4975200"/>
            <a:ext cx="26953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好评使商品评分增长得慢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差评使商品评分降低得快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7" dur="indefinite" restart="never" nodeType="tmRoot">
          <p:childTnLst>
            <p:seq>
              <p:cTn id="378" dur="indefinite" nodeType="mainSeq">
                <p:childTnLst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928800" y="606960"/>
            <a:ext cx="473688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匿名购物系统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928800" y="178596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0d0d0d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BB5E94E-A9FB-4545-9B2B-E5C5F72CCD44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21" name="CustomShape 4"/>
          <p:cNvSpPr/>
          <p:nvPr/>
        </p:nvSpPr>
        <p:spPr>
          <a:xfrm>
            <a:off x="11083680" y="837360"/>
            <a:ext cx="928800" cy="49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44676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商品详情模块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8006400" y="175572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搜索模块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4" name="CustomShape 7"/>
          <p:cNvSpPr/>
          <p:nvPr/>
        </p:nvSpPr>
        <p:spPr>
          <a:xfrm>
            <a:off x="9288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购物车模块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5" name="CustomShape 8"/>
          <p:cNvSpPr/>
          <p:nvPr/>
        </p:nvSpPr>
        <p:spPr>
          <a:xfrm>
            <a:off x="44676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认证中心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6" name="CustomShape 9"/>
          <p:cNvSpPr/>
          <p:nvPr/>
        </p:nvSpPr>
        <p:spPr>
          <a:xfrm>
            <a:off x="8006400" y="310068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用户管理模块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27" name="CustomShape 10"/>
          <p:cNvSpPr/>
          <p:nvPr/>
        </p:nvSpPr>
        <p:spPr>
          <a:xfrm>
            <a:off x="928800" y="2194560"/>
            <a:ext cx="3255840" cy="78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系统管理员和卖家关于对于商品的管理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8" name="CustomShape 11"/>
          <p:cNvSpPr/>
          <p:nvPr/>
        </p:nvSpPr>
        <p:spPr>
          <a:xfrm>
            <a:off x="44676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展示商品详情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CustomShape 12"/>
          <p:cNvSpPr/>
          <p:nvPr/>
        </p:nvSpPr>
        <p:spPr>
          <a:xfrm>
            <a:off x="8006400" y="21794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通过条件筛选或关键词搜索检索商品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0" name="CustomShape 13"/>
          <p:cNvSpPr/>
          <p:nvPr/>
        </p:nvSpPr>
        <p:spPr>
          <a:xfrm>
            <a:off x="9288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存放待购买的商品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1" name="CustomShape 14"/>
          <p:cNvSpPr/>
          <p:nvPr/>
        </p:nvSpPr>
        <p:spPr>
          <a:xfrm>
            <a:off x="4467600" y="3524400"/>
            <a:ext cx="325584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颁发登录令牌，验证用户令牌合法性，拦截非法的访问请求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CustomShape 15"/>
          <p:cNvSpPr/>
          <p:nvPr/>
        </p:nvSpPr>
        <p:spPr>
          <a:xfrm>
            <a:off x="8006400" y="35244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用户登录信息和个人信息的维护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CustomShape 16"/>
          <p:cNvSpPr/>
          <p:nvPr/>
        </p:nvSpPr>
        <p:spPr>
          <a:xfrm>
            <a:off x="9288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订单模块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34" name="CustomShape 17"/>
          <p:cNvSpPr/>
          <p:nvPr/>
        </p:nvSpPr>
        <p:spPr>
          <a:xfrm>
            <a:off x="44676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支付模块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35" name="CustomShape 18"/>
          <p:cNvSpPr/>
          <p:nvPr/>
        </p:nvSpPr>
        <p:spPr>
          <a:xfrm>
            <a:off x="8006400" y="450324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zh-CN" sz="25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评论模块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36" name="CustomShape 19"/>
          <p:cNvSpPr/>
          <p:nvPr/>
        </p:nvSpPr>
        <p:spPr>
          <a:xfrm>
            <a:off x="9288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处理用户订单、物流、评论等信息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7" name="CustomShape 20"/>
          <p:cNvSpPr/>
          <p:nvPr/>
        </p:nvSpPr>
        <p:spPr>
          <a:xfrm>
            <a:off x="4467600" y="4926600"/>
            <a:ext cx="3255840" cy="69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对接第三方支付系统，完成订单的支付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8" name="CustomShape 21"/>
          <p:cNvSpPr/>
          <p:nvPr/>
        </p:nvSpPr>
        <p:spPr>
          <a:xfrm>
            <a:off x="8006400" y="4926600"/>
            <a:ext cx="3255840" cy="4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zh-CN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评论已完成订单，为商品打分</a:t>
            </a:r>
            <a:r>
              <a:rPr b="0" lang="en-US" sz="16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26CB00B-F874-4BF9-977E-8B3D56A612C6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5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11083680" y="837360"/>
            <a:ext cx="1026360" cy="48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5319360" y="516600"/>
            <a:ext cx="1552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平台属性管理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43" name="图片 47" descr=""/>
          <p:cNvPicPr/>
          <p:nvPr/>
        </p:nvPicPr>
        <p:blipFill>
          <a:blip r:embed="rId1"/>
          <a:stretch/>
        </p:blipFill>
        <p:spPr>
          <a:xfrm>
            <a:off x="1109160" y="1001880"/>
            <a:ext cx="9972720" cy="5858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313EECF-D973-4037-80BD-DF18CDE8835E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6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11083680" y="837360"/>
            <a:ext cx="745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5290920" y="516600"/>
            <a:ext cx="1595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SPU</a:t>
            </a: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属性管理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48" name="图片 6" descr=""/>
          <p:cNvPicPr/>
          <p:nvPr/>
        </p:nvPicPr>
        <p:blipFill>
          <a:blip r:embed="rId1"/>
          <a:stretch/>
        </p:blipFill>
        <p:spPr>
          <a:xfrm>
            <a:off x="1102680" y="1001880"/>
            <a:ext cx="9971280" cy="5860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8180DB2-E35F-4EF8-8FE5-6FD7CD0B9337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7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11083680" y="837360"/>
            <a:ext cx="711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8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2" name="CustomShape 4"/>
          <p:cNvSpPr/>
          <p:nvPr/>
        </p:nvSpPr>
        <p:spPr>
          <a:xfrm>
            <a:off x="5042160" y="516600"/>
            <a:ext cx="2107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添加</a:t>
            </a:r>
            <a:r>
              <a:rPr b="0" lang="en-US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SPU</a:t>
            </a: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过程详解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3" name="CustomShape 5"/>
          <p:cNvSpPr/>
          <p:nvPr/>
        </p:nvSpPr>
        <p:spPr>
          <a:xfrm>
            <a:off x="816480" y="1421280"/>
            <a:ext cx="221292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1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选择三级分类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4" name="CustomShape 6"/>
          <p:cNvSpPr/>
          <p:nvPr/>
        </p:nvSpPr>
        <p:spPr>
          <a:xfrm>
            <a:off x="1515600" y="2144520"/>
            <a:ext cx="362844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2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填写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SPU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信息（名称，描述）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5" name="CustomShape 7"/>
          <p:cNvSpPr/>
          <p:nvPr/>
        </p:nvSpPr>
        <p:spPr>
          <a:xfrm>
            <a:off x="2313720" y="2904840"/>
            <a:ext cx="283068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3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上传图片到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FastDFS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6" name="CustomShape 8"/>
          <p:cNvSpPr/>
          <p:nvPr/>
        </p:nvSpPr>
        <p:spPr>
          <a:xfrm>
            <a:off x="3309480" y="3713400"/>
            <a:ext cx="262656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4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、点击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添加销售属性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7" name="CustomShape 9"/>
          <p:cNvSpPr/>
          <p:nvPr/>
        </p:nvSpPr>
        <p:spPr>
          <a:xfrm>
            <a:off x="4411800" y="4633920"/>
            <a:ext cx="219420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5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填写销售属性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8" name="CustomShape 10"/>
          <p:cNvSpPr/>
          <p:nvPr/>
        </p:nvSpPr>
        <p:spPr>
          <a:xfrm>
            <a:off x="6095880" y="5354280"/>
            <a:ext cx="235980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6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、</a:t>
            </a: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微软雅黑"/>
              </a:rPr>
              <a:t>保存销售属性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9" name="CustomShape 11"/>
          <p:cNvSpPr/>
          <p:nvPr/>
        </p:nvSpPr>
        <p:spPr>
          <a:xfrm>
            <a:off x="5068080" y="3017160"/>
            <a:ext cx="4391280" cy="17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12"/>
          <p:cNvSpPr/>
          <p:nvPr/>
        </p:nvSpPr>
        <p:spPr>
          <a:xfrm>
            <a:off x="9372240" y="2904840"/>
            <a:ext cx="201600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2000" spc="-1" strike="noStrike">
                <a:solidFill>
                  <a:srgbClr val="000000"/>
                </a:solidFill>
                <a:latin typeface="Speak Pro"/>
                <a:ea typeface="DejaVu Sans"/>
              </a:rPr>
              <a:t>图片地址的集合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61" name="CustomShape 13"/>
          <p:cNvSpPr/>
          <p:nvPr/>
        </p:nvSpPr>
        <p:spPr>
          <a:xfrm>
            <a:off x="5932800" y="3839040"/>
            <a:ext cx="1215360" cy="17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14"/>
          <p:cNvSpPr/>
          <p:nvPr/>
        </p:nvSpPr>
        <p:spPr>
          <a:xfrm>
            <a:off x="7104600" y="3594240"/>
            <a:ext cx="194328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DejaVu Sans"/>
              </a:rPr>
              <a:t>添加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SPU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到数据库并返回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SPU</a:t>
            </a:r>
            <a:r>
              <a:rPr b="0" lang="zh-CN" sz="1800" spc="-1" strike="noStrike">
                <a:solidFill>
                  <a:srgbClr val="000000"/>
                </a:solidFill>
                <a:latin typeface="Speak Pro"/>
                <a:ea typeface="微软雅黑"/>
              </a:rPr>
              <a:t>主键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3" name="CustomShape 15"/>
          <p:cNvSpPr/>
          <p:nvPr/>
        </p:nvSpPr>
        <p:spPr>
          <a:xfrm>
            <a:off x="9506520" y="3623400"/>
            <a:ext cx="1747080" cy="645480"/>
          </a:xfrm>
          <a:prstGeom prst="rect">
            <a:avLst/>
          </a:prstGeom>
          <a:gradFill rotWithShape="0">
            <a:gsLst>
              <a:gs pos="0">
                <a:srgbClr val="be005a">
                  <a:alpha val="85098"/>
                </a:srgbClr>
              </a:gs>
              <a:gs pos="100000">
                <a:srgbClr val="3b2cac">
                  <a:alpha val="85098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zh-CN" sz="1800" spc="-1" strike="noStrike">
                <a:solidFill>
                  <a:srgbClr val="ffffff"/>
                </a:solidFill>
                <a:latin typeface="Speak Pro"/>
                <a:ea typeface="DejaVu Sans"/>
              </a:rPr>
              <a:t>将图片信息添加到数据库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4" name="CustomShape 16"/>
          <p:cNvSpPr/>
          <p:nvPr/>
        </p:nvSpPr>
        <p:spPr>
          <a:xfrm>
            <a:off x="8820000" y="3839040"/>
            <a:ext cx="683280" cy="17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17"/>
          <p:cNvSpPr/>
          <p:nvPr/>
        </p:nvSpPr>
        <p:spPr>
          <a:xfrm>
            <a:off x="10216440" y="3240000"/>
            <a:ext cx="179280" cy="359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CustomShape 18"/>
          <p:cNvSpPr/>
          <p:nvPr/>
        </p:nvSpPr>
        <p:spPr>
          <a:xfrm>
            <a:off x="7666920" y="4406040"/>
            <a:ext cx="179280" cy="9712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96760" y="304560"/>
            <a:ext cx="3385800" cy="69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zh-CN" sz="4000" spc="-1" strike="noStrike">
                <a:solidFill>
                  <a:srgbClr val="ffffff"/>
                </a:solidFill>
                <a:latin typeface="Microsoft YaHei UI"/>
                <a:ea typeface="Microsoft YaHei UI"/>
              </a:rPr>
              <a:t>后台管理模块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8849880" y="618768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0A0F113-0724-4D1D-A149-5161BD528495}" type="slidenum"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8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1083680" y="837360"/>
            <a:ext cx="610200" cy="3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3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200" spc="-1" strike="noStrike">
                <a:solidFill>
                  <a:srgbClr val="ffcd6b"/>
                </a:solidFill>
                <a:latin typeface="Microsoft YaHei UI"/>
                <a:ea typeface="Microsoft YaHei UI"/>
              </a:rPr>
              <a:t>2020.6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70" name="CustomShape 4"/>
          <p:cNvSpPr/>
          <p:nvPr/>
        </p:nvSpPr>
        <p:spPr>
          <a:xfrm>
            <a:off x="5527080" y="516600"/>
            <a:ext cx="11379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SKU</a:t>
            </a:r>
            <a:r>
              <a:rPr b="0" lang="zh-CN" sz="1800" spc="-1" strike="noStrike">
                <a:solidFill>
                  <a:srgbClr val="ffcd6b"/>
                </a:solidFill>
                <a:latin typeface="微软雅黑"/>
                <a:ea typeface="微软雅黑"/>
              </a:rPr>
              <a:t>列表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1" name="图片 3" descr="电脑屏幕截图&#10;&#10;描述已自动生成"/>
          <p:cNvPicPr/>
          <p:nvPr/>
        </p:nvPicPr>
        <p:blipFill>
          <a:blip r:embed="rId1"/>
          <a:stretch/>
        </p:blipFill>
        <p:spPr>
          <a:xfrm>
            <a:off x="882360" y="1001880"/>
            <a:ext cx="10417320" cy="5856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LibreOffice/6.4.3.2$Linux_X86_64 LibreOffice_project/40$Build-2</Application>
  <Words>1815</Words>
  <Paragraphs>458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2020-06-04T03:05:08Z</dcterms:created>
  <dc:creator/>
  <dc:description/>
  <dc:language>en-US</dc:language>
  <cp:lastModifiedBy/>
  <dcterms:modified xsi:type="dcterms:W3CDTF">2020-06-08T16:34:42Z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41</vt:i4>
  </property>
  <property fmtid="{D5CDD505-2E9C-101B-9397-08002B2CF9AE}" pid="8" name="PresentationFormat">
    <vt:lpwstr>宽屏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41</vt:i4>
  </property>
</Properties>
</file>